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26"/>
  </p:notesMasterIdLst>
  <p:handoutMasterIdLst>
    <p:handoutMasterId r:id="rId127"/>
  </p:handoutMasterIdLst>
  <p:sldIdLst>
    <p:sldId id="342" r:id="rId2"/>
    <p:sldId id="469" r:id="rId3"/>
    <p:sldId id="461" r:id="rId4"/>
    <p:sldId id="475" r:id="rId5"/>
    <p:sldId id="266" r:id="rId6"/>
    <p:sldId id="256" r:id="rId7"/>
    <p:sldId id="265" r:id="rId8"/>
    <p:sldId id="346" r:id="rId9"/>
    <p:sldId id="515" r:id="rId10"/>
    <p:sldId id="380" r:id="rId11"/>
    <p:sldId id="463" r:id="rId12"/>
    <p:sldId id="345" r:id="rId13"/>
    <p:sldId id="465" r:id="rId14"/>
    <p:sldId id="507" r:id="rId15"/>
    <p:sldId id="509" r:id="rId16"/>
    <p:sldId id="390" r:id="rId17"/>
    <p:sldId id="391" r:id="rId18"/>
    <p:sldId id="392" r:id="rId19"/>
    <p:sldId id="511" r:id="rId20"/>
    <p:sldId id="467" r:id="rId21"/>
    <p:sldId id="397" r:id="rId22"/>
    <p:sldId id="398" r:id="rId23"/>
    <p:sldId id="468" r:id="rId24"/>
    <p:sldId id="267" r:id="rId25"/>
    <p:sldId id="257" r:id="rId26"/>
    <p:sldId id="268" r:id="rId27"/>
    <p:sldId id="270" r:id="rId28"/>
    <p:sldId id="349" r:id="rId29"/>
    <p:sldId id="348" r:id="rId30"/>
    <p:sldId id="350" r:id="rId31"/>
    <p:sldId id="271" r:id="rId32"/>
    <p:sldId id="462" r:id="rId33"/>
    <p:sldId id="272" r:id="rId34"/>
    <p:sldId id="352" r:id="rId35"/>
    <p:sldId id="470" r:id="rId36"/>
    <p:sldId id="510" r:id="rId37"/>
    <p:sldId id="283" r:id="rId38"/>
    <p:sldId id="285" r:id="rId39"/>
    <p:sldId id="506" r:id="rId40"/>
    <p:sldId id="486" r:id="rId41"/>
    <p:sldId id="487" r:id="rId42"/>
    <p:sldId id="353" r:id="rId43"/>
    <p:sldId id="400" r:id="rId44"/>
    <p:sldId id="354" r:id="rId45"/>
    <p:sldId id="401" r:id="rId46"/>
    <p:sldId id="472" r:id="rId47"/>
    <p:sldId id="473" r:id="rId48"/>
    <p:sldId id="471" r:id="rId49"/>
    <p:sldId id="284" r:id="rId50"/>
    <p:sldId id="286" r:id="rId51"/>
    <p:sldId id="484" r:id="rId52"/>
    <p:sldId id="485" r:id="rId53"/>
    <p:sldId id="478" r:id="rId54"/>
    <p:sldId id="483" r:id="rId55"/>
    <p:sldId id="476" r:id="rId56"/>
    <p:sldId id="480" r:id="rId57"/>
    <p:sldId id="477" r:id="rId58"/>
    <p:sldId id="512" r:id="rId59"/>
    <p:sldId id="479" r:id="rId60"/>
    <p:sldId id="482" r:id="rId61"/>
    <p:sldId id="292" r:id="rId62"/>
    <p:sldId id="356" r:id="rId63"/>
    <p:sldId id="355" r:id="rId64"/>
    <p:sldId id="466" r:id="rId65"/>
    <p:sldId id="488" r:id="rId66"/>
    <p:sldId id="357" r:id="rId67"/>
    <p:sldId id="291" r:id="rId68"/>
    <p:sldId id="489" r:id="rId69"/>
    <p:sldId id="490" r:id="rId70"/>
    <p:sldId id="513" r:id="rId71"/>
    <p:sldId id="387" r:id="rId72"/>
    <p:sldId id="386" r:id="rId73"/>
    <p:sldId id="293" r:id="rId74"/>
    <p:sldId id="294" r:id="rId75"/>
    <p:sldId id="296" r:id="rId76"/>
    <p:sldId id="358" r:id="rId77"/>
    <p:sldId id="298" r:id="rId78"/>
    <p:sldId id="364" r:id="rId79"/>
    <p:sldId id="299" r:id="rId80"/>
    <p:sldId id="394" r:id="rId81"/>
    <p:sldId id="361" r:id="rId82"/>
    <p:sldId id="369" r:id="rId83"/>
    <p:sldId id="362" r:id="rId84"/>
    <p:sldId id="370" r:id="rId85"/>
    <p:sldId id="363" r:id="rId86"/>
    <p:sldId id="371" r:id="rId87"/>
    <p:sldId id="373" r:id="rId88"/>
    <p:sldId id="307" r:id="rId89"/>
    <p:sldId id="395" r:id="rId90"/>
    <p:sldId id="300" r:id="rId91"/>
    <p:sldId id="372" r:id="rId92"/>
    <p:sldId id="381" r:id="rId93"/>
    <p:sldId id="360" r:id="rId94"/>
    <p:sldId id="359" r:id="rId95"/>
    <p:sldId id="365" r:id="rId96"/>
    <p:sldId id="514" r:id="rId97"/>
    <p:sldId id="367" r:id="rId98"/>
    <p:sldId id="501" r:id="rId99"/>
    <p:sldId id="502" r:id="rId100"/>
    <p:sldId id="503" r:id="rId101"/>
    <p:sldId id="495" r:id="rId102"/>
    <p:sldId id="310" r:id="rId103"/>
    <p:sldId id="311" r:id="rId104"/>
    <p:sldId id="379" r:id="rId105"/>
    <p:sldId id="376" r:id="rId106"/>
    <p:sldId id="492" r:id="rId107"/>
    <p:sldId id="377" r:id="rId108"/>
    <p:sldId id="493" r:id="rId109"/>
    <p:sldId id="321" r:id="rId110"/>
    <p:sldId id="322" r:id="rId111"/>
    <p:sldId id="323" r:id="rId112"/>
    <p:sldId id="496" r:id="rId113"/>
    <p:sldId id="499" r:id="rId114"/>
    <p:sldId id="263" r:id="rId115"/>
    <p:sldId id="328" r:id="rId116"/>
    <p:sldId id="329" r:id="rId117"/>
    <p:sldId id="474" r:id="rId118"/>
    <p:sldId id="494" r:id="rId119"/>
    <p:sldId id="334" r:id="rId120"/>
    <p:sldId id="336" r:id="rId121"/>
    <p:sldId id="335" r:id="rId122"/>
    <p:sldId id="337" r:id="rId123"/>
    <p:sldId id="500" r:id="rId124"/>
    <p:sldId id="497" r:id="rId125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ADD6DD8-CF21-4F71-9827-3D0A42EC196C}">
          <p14:sldIdLst>
            <p14:sldId id="342"/>
            <p14:sldId id="469"/>
            <p14:sldId id="461"/>
            <p14:sldId id="475"/>
          </p14:sldIdLst>
        </p14:section>
        <p14:section name="Intro - Data" id="{F654ED60-347C-4C0F-9EF3-CBE78BE10F7C}">
          <p14:sldIdLst>
            <p14:sldId id="266"/>
          </p14:sldIdLst>
        </p14:section>
        <p14:section name="Binary" id="{13D26A9B-7EDD-497C-BE06-8F5D245473D7}">
          <p14:sldIdLst>
            <p14:sldId id="256"/>
            <p14:sldId id="265"/>
            <p14:sldId id="346"/>
            <p14:sldId id="515"/>
            <p14:sldId id="380"/>
            <p14:sldId id="463"/>
            <p14:sldId id="345"/>
            <p14:sldId id="465"/>
            <p14:sldId id="507"/>
            <p14:sldId id="509"/>
            <p14:sldId id="390"/>
            <p14:sldId id="391"/>
            <p14:sldId id="392"/>
            <p14:sldId id="511"/>
            <p14:sldId id="467"/>
            <p14:sldId id="397"/>
            <p14:sldId id="398"/>
            <p14:sldId id="468"/>
          </p14:sldIdLst>
        </p14:section>
        <p14:section name="Floating-Point" id="{6D2014AF-8D72-47F0-9940-BCB1CC3A9C30}">
          <p14:sldIdLst>
            <p14:sldId id="267"/>
            <p14:sldId id="257"/>
            <p14:sldId id="268"/>
            <p14:sldId id="270"/>
            <p14:sldId id="349"/>
            <p14:sldId id="348"/>
            <p14:sldId id="350"/>
            <p14:sldId id="271"/>
            <p14:sldId id="462"/>
            <p14:sldId id="272"/>
            <p14:sldId id="352"/>
            <p14:sldId id="470"/>
            <p14:sldId id="510"/>
          </p14:sldIdLst>
        </p14:section>
        <p14:section name="ASCII" id="{CB59DDAA-BAC0-4999-A445-9F975CC953C9}">
          <p14:sldIdLst>
            <p14:sldId id="283"/>
            <p14:sldId id="285"/>
            <p14:sldId id="506"/>
            <p14:sldId id="486"/>
            <p14:sldId id="487"/>
            <p14:sldId id="353"/>
            <p14:sldId id="400"/>
            <p14:sldId id="354"/>
            <p14:sldId id="401"/>
            <p14:sldId id="472"/>
            <p14:sldId id="473"/>
            <p14:sldId id="471"/>
          </p14:sldIdLst>
        </p14:section>
        <p14:section name="Vector Graphics" id="{117E60BB-363E-4BF0-A799-F922ABA3564C}">
          <p14:sldIdLst>
            <p14:sldId id="284"/>
            <p14:sldId id="286"/>
            <p14:sldId id="484"/>
            <p14:sldId id="485"/>
            <p14:sldId id="478"/>
            <p14:sldId id="483"/>
            <p14:sldId id="476"/>
            <p14:sldId id="480"/>
            <p14:sldId id="477"/>
            <p14:sldId id="512"/>
            <p14:sldId id="479"/>
            <p14:sldId id="482"/>
            <p14:sldId id="292"/>
          </p14:sldIdLst>
        </p14:section>
        <p14:section name="Bit-mapped Graphics" id="{249A09AE-8746-41C5-97F9-D235D7D688DD}">
          <p14:sldIdLst>
            <p14:sldId id="356"/>
            <p14:sldId id="355"/>
            <p14:sldId id="466"/>
            <p14:sldId id="488"/>
            <p14:sldId id="357"/>
            <p14:sldId id="291"/>
            <p14:sldId id="489"/>
            <p14:sldId id="490"/>
            <p14:sldId id="513"/>
            <p14:sldId id="387"/>
            <p14:sldId id="386"/>
          </p14:sldIdLst>
        </p14:section>
        <p14:section name="Intro - Structure" id="{A320FF50-74E5-42CF-AFDF-A5641A9C2BC3}">
          <p14:sldIdLst>
            <p14:sldId id="293"/>
            <p14:sldId id="294"/>
          </p14:sldIdLst>
        </p14:section>
        <p14:section name="Computer Architecture" id="{131CE5BF-8FAB-4B92-B5A3-9F17E34C9BA5}">
          <p14:sldIdLst>
            <p14:sldId id="296"/>
            <p14:sldId id="358"/>
            <p14:sldId id="298"/>
            <p14:sldId id="364"/>
            <p14:sldId id="299"/>
            <p14:sldId id="394"/>
            <p14:sldId id="361"/>
            <p14:sldId id="369"/>
            <p14:sldId id="362"/>
            <p14:sldId id="370"/>
            <p14:sldId id="363"/>
            <p14:sldId id="371"/>
            <p14:sldId id="373"/>
            <p14:sldId id="307"/>
            <p14:sldId id="395"/>
            <p14:sldId id="300"/>
            <p14:sldId id="372"/>
            <p14:sldId id="381"/>
          </p14:sldIdLst>
        </p14:section>
        <p14:section name="Interpreters and Compilers" id="{7DFD1D94-CFB7-48B9-98D3-BE5AE5A2C308}">
          <p14:sldIdLst>
            <p14:sldId id="360"/>
            <p14:sldId id="359"/>
            <p14:sldId id="365"/>
            <p14:sldId id="514"/>
            <p14:sldId id="367"/>
            <p14:sldId id="501"/>
            <p14:sldId id="502"/>
            <p14:sldId id="503"/>
            <p14:sldId id="495"/>
          </p14:sldIdLst>
        </p14:section>
        <p14:section name="Enviromental Impact" id="{F3407B52-9996-4969-8571-DC976A80127C}">
          <p14:sldIdLst>
            <p14:sldId id="310"/>
            <p14:sldId id="311"/>
            <p14:sldId id="379"/>
            <p14:sldId id="376"/>
            <p14:sldId id="492"/>
            <p14:sldId id="377"/>
            <p14:sldId id="493"/>
          </p14:sldIdLst>
        </p14:section>
        <p14:section name="Intro - Precautions" id="{ED92622D-2E7E-4C9B-BAB7-CE6CBD67BE00}">
          <p14:sldIdLst>
            <p14:sldId id="321"/>
          </p14:sldIdLst>
        </p14:section>
        <p14:section name="Firewalls" id="{ABC66498-7D26-49EF-9D44-77BAD9990135}">
          <p14:sldIdLst>
            <p14:sldId id="322"/>
            <p14:sldId id="323"/>
            <p14:sldId id="496"/>
            <p14:sldId id="499"/>
            <p14:sldId id="263"/>
          </p14:sldIdLst>
        </p14:section>
        <p14:section name="Encryption" id="{97F4AB86-43C5-4F3B-AAF5-5D1DBC44E116}">
          <p14:sldIdLst>
            <p14:sldId id="328"/>
            <p14:sldId id="329"/>
            <p14:sldId id="474"/>
            <p14:sldId id="494"/>
            <p14:sldId id="334"/>
            <p14:sldId id="336"/>
            <p14:sldId id="335"/>
            <p14:sldId id="337"/>
            <p14:sldId id="500"/>
            <p14:sldId id="4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FF7C80"/>
    <a:srgbClr val="FFD966"/>
    <a:srgbClr val="CC00C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47" autoAdjust="0"/>
    <p:restoredTop sz="87766" autoAdjust="0"/>
  </p:normalViewPr>
  <p:slideViewPr>
    <p:cSldViewPr snapToGrid="0">
      <p:cViewPr varScale="1">
        <p:scale>
          <a:sx n="72" d="100"/>
          <a:sy n="72" d="100"/>
        </p:scale>
        <p:origin x="48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theme" Target="theme/theme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DFB80D-C2E8-416C-B522-D5F6D93F18D7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A3E740-D063-442F-85E3-8C13FFBDAFFB}">
      <dgm:prSet phldrT="[Text]"/>
      <dgm:spPr/>
      <dgm:t>
        <a:bodyPr/>
        <a:lstStyle/>
        <a:p>
          <a:r>
            <a:rPr lang="en-US" dirty="0"/>
            <a:t>SDD</a:t>
          </a:r>
        </a:p>
      </dgm:t>
    </dgm:pt>
    <dgm:pt modelId="{055E1BD7-FB8E-4E56-9F39-EF9F6386A053}" type="parTrans" cxnId="{1B5B31EC-2D9A-481F-92B4-9BD3DD315797}">
      <dgm:prSet/>
      <dgm:spPr/>
      <dgm:t>
        <a:bodyPr/>
        <a:lstStyle/>
        <a:p>
          <a:endParaRPr lang="en-US"/>
        </a:p>
      </dgm:t>
    </dgm:pt>
    <dgm:pt modelId="{87670CDC-835B-4F9F-927F-1317C8E87F86}" type="sibTrans" cxnId="{1B5B31EC-2D9A-481F-92B4-9BD3DD315797}">
      <dgm:prSet/>
      <dgm:spPr/>
      <dgm:t>
        <a:bodyPr/>
        <a:lstStyle/>
        <a:p>
          <a:endParaRPr lang="en-US"/>
        </a:p>
      </dgm:t>
    </dgm:pt>
    <dgm:pt modelId="{AC2B0C85-A34A-449C-BDB1-A298878DE704}">
      <dgm:prSet phldrT="[Text]"/>
      <dgm:spPr/>
      <dgm:t>
        <a:bodyPr/>
        <a:lstStyle/>
        <a:p>
          <a:r>
            <a:rPr lang="en-US" dirty="0"/>
            <a:t>Software Design and Development (40%)</a:t>
          </a:r>
        </a:p>
      </dgm:t>
    </dgm:pt>
    <dgm:pt modelId="{E5225F41-044B-4F7C-A813-74912B7609F7}" type="parTrans" cxnId="{A2F04726-03B2-41D7-AC39-4EB0FD25F0DB}">
      <dgm:prSet/>
      <dgm:spPr/>
      <dgm:t>
        <a:bodyPr/>
        <a:lstStyle/>
        <a:p>
          <a:endParaRPr lang="en-US"/>
        </a:p>
      </dgm:t>
    </dgm:pt>
    <dgm:pt modelId="{C96E9F27-EE7F-4F89-BD19-DC4C6EA4193D}" type="sibTrans" cxnId="{A2F04726-03B2-41D7-AC39-4EB0FD25F0DB}">
      <dgm:prSet/>
      <dgm:spPr/>
      <dgm:t>
        <a:bodyPr/>
        <a:lstStyle/>
        <a:p>
          <a:endParaRPr lang="en-US"/>
        </a:p>
      </dgm:t>
    </dgm:pt>
    <dgm:pt modelId="{711BDD39-3FCE-427A-B0DC-2C28CEED9EDF}">
      <dgm:prSet phldrT="[Text]"/>
      <dgm:spPr/>
      <dgm:t>
        <a:bodyPr/>
        <a:lstStyle/>
        <a:p>
          <a:r>
            <a:rPr lang="en-US" dirty="0"/>
            <a:t>DDD</a:t>
          </a:r>
        </a:p>
      </dgm:t>
    </dgm:pt>
    <dgm:pt modelId="{2D0B9227-5F25-49F4-84E9-F7E211C285CA}" type="parTrans" cxnId="{07BC019F-EA5F-4290-A7F2-F044F5CF5F67}">
      <dgm:prSet/>
      <dgm:spPr/>
      <dgm:t>
        <a:bodyPr/>
        <a:lstStyle/>
        <a:p>
          <a:endParaRPr lang="en-US"/>
        </a:p>
      </dgm:t>
    </dgm:pt>
    <dgm:pt modelId="{56806687-EA3D-424E-8880-B9427A94FF7E}" type="sibTrans" cxnId="{07BC019F-EA5F-4290-A7F2-F044F5CF5F67}">
      <dgm:prSet/>
      <dgm:spPr/>
      <dgm:t>
        <a:bodyPr/>
        <a:lstStyle/>
        <a:p>
          <a:endParaRPr lang="en-US"/>
        </a:p>
      </dgm:t>
    </dgm:pt>
    <dgm:pt modelId="{856C5D97-053A-4768-924C-7BBED1694139}">
      <dgm:prSet phldrT="[Text]"/>
      <dgm:spPr/>
      <dgm:t>
        <a:bodyPr/>
        <a:lstStyle/>
        <a:p>
          <a:r>
            <a:rPr lang="en-US" dirty="0"/>
            <a:t>Database Design and Development (25%)</a:t>
          </a:r>
        </a:p>
      </dgm:t>
    </dgm:pt>
    <dgm:pt modelId="{5882EAA0-9B73-4D58-9B28-101A1A118DA7}" type="parTrans" cxnId="{5ED434D9-CD48-4632-9238-0AD1DC8B7F67}">
      <dgm:prSet/>
      <dgm:spPr/>
      <dgm:t>
        <a:bodyPr/>
        <a:lstStyle/>
        <a:p>
          <a:endParaRPr lang="en-US"/>
        </a:p>
      </dgm:t>
    </dgm:pt>
    <dgm:pt modelId="{FB282A4C-1B09-4A3E-BA59-953ECF9E16C0}" type="sibTrans" cxnId="{5ED434D9-CD48-4632-9238-0AD1DC8B7F67}">
      <dgm:prSet/>
      <dgm:spPr/>
      <dgm:t>
        <a:bodyPr/>
        <a:lstStyle/>
        <a:p>
          <a:endParaRPr lang="en-US"/>
        </a:p>
      </dgm:t>
    </dgm:pt>
    <dgm:pt modelId="{4A3955F4-B1A6-4812-98ED-2D6D02D94E35}">
      <dgm:prSet phldrT="[Text]"/>
      <dgm:spPr/>
      <dgm:t>
        <a:bodyPr/>
        <a:lstStyle/>
        <a:p>
          <a:r>
            <a:rPr lang="en-US" b="0" dirty="0">
              <a:latin typeface="+mn-lt"/>
            </a:rPr>
            <a:t>Web Design and Development </a:t>
          </a:r>
          <a:r>
            <a:rPr lang="en-US" dirty="0"/>
            <a:t>(25%)</a:t>
          </a:r>
          <a:endParaRPr lang="en-US" b="0" dirty="0">
            <a:latin typeface="+mn-lt"/>
          </a:endParaRPr>
        </a:p>
      </dgm:t>
    </dgm:pt>
    <dgm:pt modelId="{1EF809BA-BB9B-41F6-9A35-2C78CE3A0913}" type="parTrans" cxnId="{7E5A0596-4D16-4207-B5F3-C2FD778C5412}">
      <dgm:prSet/>
      <dgm:spPr/>
      <dgm:t>
        <a:bodyPr/>
        <a:lstStyle/>
        <a:p>
          <a:endParaRPr lang="en-US"/>
        </a:p>
      </dgm:t>
    </dgm:pt>
    <dgm:pt modelId="{10EB35A1-EA5F-40EF-95CA-BDAB4D957484}" type="sibTrans" cxnId="{7E5A0596-4D16-4207-B5F3-C2FD778C5412}">
      <dgm:prSet/>
      <dgm:spPr/>
      <dgm:t>
        <a:bodyPr/>
        <a:lstStyle/>
        <a:p>
          <a:endParaRPr lang="en-US"/>
        </a:p>
      </dgm:t>
    </dgm:pt>
    <dgm:pt modelId="{4C515B8D-87D1-4362-95C3-18B42B452625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WDD</a:t>
          </a:r>
        </a:p>
      </dgm:t>
    </dgm:pt>
    <dgm:pt modelId="{3413E62F-FACB-412C-9FEF-2E9D080F65F5}" type="parTrans" cxnId="{4AB28759-DCAB-43B1-B5BE-36D4FCDBAA0B}">
      <dgm:prSet/>
      <dgm:spPr/>
      <dgm:t>
        <a:bodyPr/>
        <a:lstStyle/>
        <a:p>
          <a:endParaRPr lang="en-US"/>
        </a:p>
      </dgm:t>
    </dgm:pt>
    <dgm:pt modelId="{387E11D6-6F89-470A-86BE-C608C2106AF6}" type="sibTrans" cxnId="{4AB28759-DCAB-43B1-B5BE-36D4FCDBAA0B}">
      <dgm:prSet/>
      <dgm:spPr/>
      <dgm:t>
        <a:bodyPr/>
        <a:lstStyle/>
        <a:p>
          <a:endParaRPr lang="en-US"/>
        </a:p>
      </dgm:t>
    </dgm:pt>
    <dgm:pt modelId="{E2BA0B41-F146-425E-9754-1E81B83EDF8B}">
      <dgm:prSet phldrT="[Text]"/>
      <dgm:spPr/>
      <dgm:t>
        <a:bodyPr/>
        <a:lstStyle/>
        <a:p>
          <a:r>
            <a:rPr lang="en-US" dirty="0"/>
            <a:t>Computer Systems (10%)</a:t>
          </a:r>
        </a:p>
      </dgm:t>
    </dgm:pt>
    <dgm:pt modelId="{09E005FD-F987-4EBD-9D26-CE4C06669AB5}" type="parTrans" cxnId="{56AEC75D-06D3-4BA4-8933-FE1A0F7AE162}">
      <dgm:prSet/>
      <dgm:spPr/>
      <dgm:t>
        <a:bodyPr/>
        <a:lstStyle/>
        <a:p>
          <a:endParaRPr lang="en-US"/>
        </a:p>
      </dgm:t>
    </dgm:pt>
    <dgm:pt modelId="{017B98FE-F345-4459-B767-E6B696310854}" type="sibTrans" cxnId="{56AEC75D-06D3-4BA4-8933-FE1A0F7AE162}">
      <dgm:prSet/>
      <dgm:spPr/>
      <dgm:t>
        <a:bodyPr/>
        <a:lstStyle/>
        <a:p>
          <a:endParaRPr lang="en-US"/>
        </a:p>
      </dgm:t>
    </dgm:pt>
    <dgm:pt modelId="{780589F0-2154-4E4C-8595-8806E5EF917A}">
      <dgm:prSet phldrT="[Text]"/>
      <dgm:spPr/>
      <dgm:t>
        <a:bodyPr/>
        <a:lstStyle/>
        <a:p>
          <a:r>
            <a:rPr lang="en-US" dirty="0"/>
            <a:t>C/Sys</a:t>
          </a:r>
        </a:p>
      </dgm:t>
    </dgm:pt>
    <dgm:pt modelId="{F00962FA-5389-4E36-9ABB-07A219FF91D3}" type="parTrans" cxnId="{AAFC0F9A-ADA1-4827-BB1A-86C8E3CBC8EB}">
      <dgm:prSet/>
      <dgm:spPr/>
      <dgm:t>
        <a:bodyPr/>
        <a:lstStyle/>
        <a:p>
          <a:endParaRPr lang="en-US"/>
        </a:p>
      </dgm:t>
    </dgm:pt>
    <dgm:pt modelId="{DED9E408-00AC-4B08-A19D-D94226C9548F}" type="sibTrans" cxnId="{AAFC0F9A-ADA1-4827-BB1A-86C8E3CBC8EB}">
      <dgm:prSet/>
      <dgm:spPr/>
      <dgm:t>
        <a:bodyPr/>
        <a:lstStyle/>
        <a:p>
          <a:endParaRPr lang="en-US"/>
        </a:p>
      </dgm:t>
    </dgm:pt>
    <dgm:pt modelId="{7EBBDEE6-A55E-47FA-9020-5BC46200AFFC}" type="pres">
      <dgm:prSet presAssocID="{AADFB80D-C2E8-416C-B522-D5F6D93F18D7}" presName="linearFlow" presStyleCnt="0">
        <dgm:presLayoutVars>
          <dgm:dir/>
          <dgm:animLvl val="lvl"/>
          <dgm:resizeHandles val="exact"/>
        </dgm:presLayoutVars>
      </dgm:prSet>
      <dgm:spPr/>
    </dgm:pt>
    <dgm:pt modelId="{C2DD6752-EEDA-4174-9D58-1EADF09490B5}" type="pres">
      <dgm:prSet presAssocID="{13A3E740-D063-442F-85E3-8C13FFBDAFFB}" presName="composite" presStyleCnt="0"/>
      <dgm:spPr/>
    </dgm:pt>
    <dgm:pt modelId="{DFA48299-B840-4714-A5F6-769C74D74113}" type="pres">
      <dgm:prSet presAssocID="{13A3E740-D063-442F-85E3-8C13FFBDAFFB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19C32B8D-512E-49A1-A0E6-109384C61E4D}" type="pres">
      <dgm:prSet presAssocID="{13A3E740-D063-442F-85E3-8C13FFBDAFFB}" presName="descendantText" presStyleLbl="alignAcc1" presStyleIdx="0" presStyleCnt="4">
        <dgm:presLayoutVars>
          <dgm:bulletEnabled val="1"/>
        </dgm:presLayoutVars>
      </dgm:prSet>
      <dgm:spPr/>
    </dgm:pt>
    <dgm:pt modelId="{EB6649E3-7C43-464A-A458-4DE8A2D95277}" type="pres">
      <dgm:prSet presAssocID="{87670CDC-835B-4F9F-927F-1317C8E87F86}" presName="sp" presStyleCnt="0"/>
      <dgm:spPr/>
    </dgm:pt>
    <dgm:pt modelId="{B03EC7DE-1F17-45FD-8EC4-5657CB3CA06B}" type="pres">
      <dgm:prSet presAssocID="{711BDD39-3FCE-427A-B0DC-2C28CEED9EDF}" presName="composite" presStyleCnt="0"/>
      <dgm:spPr/>
    </dgm:pt>
    <dgm:pt modelId="{AAD30B60-88C6-4919-B6DD-9F480459E84E}" type="pres">
      <dgm:prSet presAssocID="{711BDD39-3FCE-427A-B0DC-2C28CEED9EDF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0DFDFC6D-8604-4378-B6A3-6A6720006C95}" type="pres">
      <dgm:prSet presAssocID="{711BDD39-3FCE-427A-B0DC-2C28CEED9EDF}" presName="descendantText" presStyleLbl="alignAcc1" presStyleIdx="1" presStyleCnt="4">
        <dgm:presLayoutVars>
          <dgm:bulletEnabled val="1"/>
        </dgm:presLayoutVars>
      </dgm:prSet>
      <dgm:spPr/>
    </dgm:pt>
    <dgm:pt modelId="{8738B044-A46F-4E69-BD1E-16537D77F816}" type="pres">
      <dgm:prSet presAssocID="{56806687-EA3D-424E-8880-B9427A94FF7E}" presName="sp" presStyleCnt="0"/>
      <dgm:spPr/>
    </dgm:pt>
    <dgm:pt modelId="{3E2A20E0-2799-4B60-847C-0291A143F060}" type="pres">
      <dgm:prSet presAssocID="{4C515B8D-87D1-4362-95C3-18B42B452625}" presName="composite" presStyleCnt="0"/>
      <dgm:spPr/>
    </dgm:pt>
    <dgm:pt modelId="{17253025-0BE3-46B4-B2C8-BFD879D75B26}" type="pres">
      <dgm:prSet presAssocID="{4C515B8D-87D1-4362-95C3-18B42B452625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B2D4CD90-7709-4B59-AC85-D09667CFC12B}" type="pres">
      <dgm:prSet presAssocID="{4C515B8D-87D1-4362-95C3-18B42B452625}" presName="descendantText" presStyleLbl="alignAcc1" presStyleIdx="2" presStyleCnt="4">
        <dgm:presLayoutVars>
          <dgm:bulletEnabled val="1"/>
        </dgm:presLayoutVars>
      </dgm:prSet>
      <dgm:spPr/>
    </dgm:pt>
    <dgm:pt modelId="{FCA35A52-5E56-41CA-AAAA-74E510180904}" type="pres">
      <dgm:prSet presAssocID="{387E11D6-6F89-470A-86BE-C608C2106AF6}" presName="sp" presStyleCnt="0"/>
      <dgm:spPr/>
    </dgm:pt>
    <dgm:pt modelId="{BC0413A5-5CFC-41A1-A4D1-32D9D3A580EB}" type="pres">
      <dgm:prSet presAssocID="{780589F0-2154-4E4C-8595-8806E5EF917A}" presName="composite" presStyleCnt="0"/>
      <dgm:spPr/>
    </dgm:pt>
    <dgm:pt modelId="{056CCBB6-5CE0-4348-89C6-99FB2D3AB62B}" type="pres">
      <dgm:prSet presAssocID="{780589F0-2154-4E4C-8595-8806E5EF917A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90709722-0E94-45E4-BEDD-48CB660682DD}" type="pres">
      <dgm:prSet presAssocID="{780589F0-2154-4E4C-8595-8806E5EF917A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B5BAA509-F012-4E82-9E50-DD70E5E7F1B2}" type="presOf" srcId="{AADFB80D-C2E8-416C-B522-D5F6D93F18D7}" destId="{7EBBDEE6-A55E-47FA-9020-5BC46200AFFC}" srcOrd="0" destOrd="0" presId="urn:microsoft.com/office/officeart/2005/8/layout/chevron2"/>
    <dgm:cxn modelId="{51AC560A-15D5-4873-A728-46FA9B3877F9}" type="presOf" srcId="{780589F0-2154-4E4C-8595-8806E5EF917A}" destId="{056CCBB6-5CE0-4348-89C6-99FB2D3AB62B}" srcOrd="0" destOrd="0" presId="urn:microsoft.com/office/officeart/2005/8/layout/chevron2"/>
    <dgm:cxn modelId="{6521D611-0B51-48EB-B293-CE7ADA48FE29}" type="presOf" srcId="{711BDD39-3FCE-427A-B0DC-2C28CEED9EDF}" destId="{AAD30B60-88C6-4919-B6DD-9F480459E84E}" srcOrd="0" destOrd="0" presId="urn:microsoft.com/office/officeart/2005/8/layout/chevron2"/>
    <dgm:cxn modelId="{A2F04726-03B2-41D7-AC39-4EB0FD25F0DB}" srcId="{13A3E740-D063-442F-85E3-8C13FFBDAFFB}" destId="{AC2B0C85-A34A-449C-BDB1-A298878DE704}" srcOrd="0" destOrd="0" parTransId="{E5225F41-044B-4F7C-A813-74912B7609F7}" sibTransId="{C96E9F27-EE7F-4F89-BD19-DC4C6EA4193D}"/>
    <dgm:cxn modelId="{D49F1534-E21B-49CA-902B-89FB72311FD2}" type="presOf" srcId="{4C515B8D-87D1-4362-95C3-18B42B452625}" destId="{17253025-0BE3-46B4-B2C8-BFD879D75B26}" srcOrd="0" destOrd="0" presId="urn:microsoft.com/office/officeart/2005/8/layout/chevron2"/>
    <dgm:cxn modelId="{465C8D34-FC72-4D1A-9E65-4F4016ABC282}" type="presOf" srcId="{13A3E740-D063-442F-85E3-8C13FFBDAFFB}" destId="{DFA48299-B840-4714-A5F6-769C74D74113}" srcOrd="0" destOrd="0" presId="urn:microsoft.com/office/officeart/2005/8/layout/chevron2"/>
    <dgm:cxn modelId="{56AEC75D-06D3-4BA4-8933-FE1A0F7AE162}" srcId="{780589F0-2154-4E4C-8595-8806E5EF917A}" destId="{E2BA0B41-F146-425E-9754-1E81B83EDF8B}" srcOrd="0" destOrd="0" parTransId="{09E005FD-F987-4EBD-9D26-CE4C06669AB5}" sibTransId="{017B98FE-F345-4459-B767-E6B696310854}"/>
    <dgm:cxn modelId="{2B7AD66F-7BCF-434E-A3B5-2F39AADE0BF7}" type="presOf" srcId="{E2BA0B41-F146-425E-9754-1E81B83EDF8B}" destId="{90709722-0E94-45E4-BEDD-48CB660682DD}" srcOrd="0" destOrd="0" presId="urn:microsoft.com/office/officeart/2005/8/layout/chevron2"/>
    <dgm:cxn modelId="{5C508956-AB66-4052-8A09-9D7A16ABB973}" type="presOf" srcId="{4A3955F4-B1A6-4812-98ED-2D6D02D94E35}" destId="{B2D4CD90-7709-4B59-AC85-D09667CFC12B}" srcOrd="0" destOrd="0" presId="urn:microsoft.com/office/officeart/2005/8/layout/chevron2"/>
    <dgm:cxn modelId="{4AB28759-DCAB-43B1-B5BE-36D4FCDBAA0B}" srcId="{AADFB80D-C2E8-416C-B522-D5F6D93F18D7}" destId="{4C515B8D-87D1-4362-95C3-18B42B452625}" srcOrd="2" destOrd="0" parTransId="{3413E62F-FACB-412C-9FEF-2E9D080F65F5}" sibTransId="{387E11D6-6F89-470A-86BE-C608C2106AF6}"/>
    <dgm:cxn modelId="{7E5A0596-4D16-4207-B5F3-C2FD778C5412}" srcId="{4C515B8D-87D1-4362-95C3-18B42B452625}" destId="{4A3955F4-B1A6-4812-98ED-2D6D02D94E35}" srcOrd="0" destOrd="0" parTransId="{1EF809BA-BB9B-41F6-9A35-2C78CE3A0913}" sibTransId="{10EB35A1-EA5F-40EF-95CA-BDAB4D957484}"/>
    <dgm:cxn modelId="{AAFC0F9A-ADA1-4827-BB1A-86C8E3CBC8EB}" srcId="{AADFB80D-C2E8-416C-B522-D5F6D93F18D7}" destId="{780589F0-2154-4E4C-8595-8806E5EF917A}" srcOrd="3" destOrd="0" parTransId="{F00962FA-5389-4E36-9ABB-07A219FF91D3}" sibTransId="{DED9E408-00AC-4B08-A19D-D94226C9548F}"/>
    <dgm:cxn modelId="{07BC019F-EA5F-4290-A7F2-F044F5CF5F67}" srcId="{AADFB80D-C2E8-416C-B522-D5F6D93F18D7}" destId="{711BDD39-3FCE-427A-B0DC-2C28CEED9EDF}" srcOrd="1" destOrd="0" parTransId="{2D0B9227-5F25-49F4-84E9-F7E211C285CA}" sibTransId="{56806687-EA3D-424E-8880-B9427A94FF7E}"/>
    <dgm:cxn modelId="{2AB70DB2-120D-4916-A542-8BD092D58E08}" type="presOf" srcId="{AC2B0C85-A34A-449C-BDB1-A298878DE704}" destId="{19C32B8D-512E-49A1-A0E6-109384C61E4D}" srcOrd="0" destOrd="0" presId="urn:microsoft.com/office/officeart/2005/8/layout/chevron2"/>
    <dgm:cxn modelId="{5ED434D9-CD48-4632-9238-0AD1DC8B7F67}" srcId="{711BDD39-3FCE-427A-B0DC-2C28CEED9EDF}" destId="{856C5D97-053A-4768-924C-7BBED1694139}" srcOrd="0" destOrd="0" parTransId="{5882EAA0-9B73-4D58-9B28-101A1A118DA7}" sibTransId="{FB282A4C-1B09-4A3E-BA59-953ECF9E16C0}"/>
    <dgm:cxn modelId="{37E82DE3-0EF4-4A02-AA7D-36369B21C5B2}" type="presOf" srcId="{856C5D97-053A-4768-924C-7BBED1694139}" destId="{0DFDFC6D-8604-4378-B6A3-6A6720006C95}" srcOrd="0" destOrd="0" presId="urn:microsoft.com/office/officeart/2005/8/layout/chevron2"/>
    <dgm:cxn modelId="{1B5B31EC-2D9A-481F-92B4-9BD3DD315797}" srcId="{AADFB80D-C2E8-416C-B522-D5F6D93F18D7}" destId="{13A3E740-D063-442F-85E3-8C13FFBDAFFB}" srcOrd="0" destOrd="0" parTransId="{055E1BD7-FB8E-4E56-9F39-EF9F6386A053}" sibTransId="{87670CDC-835B-4F9F-927F-1317C8E87F86}"/>
    <dgm:cxn modelId="{2CC3E848-3291-4CD0-B317-41F5D7C45A7F}" type="presParOf" srcId="{7EBBDEE6-A55E-47FA-9020-5BC46200AFFC}" destId="{C2DD6752-EEDA-4174-9D58-1EADF09490B5}" srcOrd="0" destOrd="0" presId="urn:microsoft.com/office/officeart/2005/8/layout/chevron2"/>
    <dgm:cxn modelId="{F2611B9D-ED34-4E48-B173-7425A1C12702}" type="presParOf" srcId="{C2DD6752-EEDA-4174-9D58-1EADF09490B5}" destId="{DFA48299-B840-4714-A5F6-769C74D74113}" srcOrd="0" destOrd="0" presId="urn:microsoft.com/office/officeart/2005/8/layout/chevron2"/>
    <dgm:cxn modelId="{0339950F-F790-4C54-B5C5-7E748C166A64}" type="presParOf" srcId="{C2DD6752-EEDA-4174-9D58-1EADF09490B5}" destId="{19C32B8D-512E-49A1-A0E6-109384C61E4D}" srcOrd="1" destOrd="0" presId="urn:microsoft.com/office/officeart/2005/8/layout/chevron2"/>
    <dgm:cxn modelId="{8C3B7F65-E991-4727-96FD-4A397BC99530}" type="presParOf" srcId="{7EBBDEE6-A55E-47FA-9020-5BC46200AFFC}" destId="{EB6649E3-7C43-464A-A458-4DE8A2D95277}" srcOrd="1" destOrd="0" presId="urn:microsoft.com/office/officeart/2005/8/layout/chevron2"/>
    <dgm:cxn modelId="{67686BDB-624B-4768-B17C-649608EC595D}" type="presParOf" srcId="{7EBBDEE6-A55E-47FA-9020-5BC46200AFFC}" destId="{B03EC7DE-1F17-45FD-8EC4-5657CB3CA06B}" srcOrd="2" destOrd="0" presId="urn:microsoft.com/office/officeart/2005/8/layout/chevron2"/>
    <dgm:cxn modelId="{E384677C-5D5C-4BA0-9373-811233886715}" type="presParOf" srcId="{B03EC7DE-1F17-45FD-8EC4-5657CB3CA06B}" destId="{AAD30B60-88C6-4919-B6DD-9F480459E84E}" srcOrd="0" destOrd="0" presId="urn:microsoft.com/office/officeart/2005/8/layout/chevron2"/>
    <dgm:cxn modelId="{990050CC-88AF-4BFD-BA57-27FA9CC550C6}" type="presParOf" srcId="{B03EC7DE-1F17-45FD-8EC4-5657CB3CA06B}" destId="{0DFDFC6D-8604-4378-B6A3-6A6720006C95}" srcOrd="1" destOrd="0" presId="urn:microsoft.com/office/officeart/2005/8/layout/chevron2"/>
    <dgm:cxn modelId="{577D7B9B-111D-49E5-8B31-17247683DAAB}" type="presParOf" srcId="{7EBBDEE6-A55E-47FA-9020-5BC46200AFFC}" destId="{8738B044-A46F-4E69-BD1E-16537D77F816}" srcOrd="3" destOrd="0" presId="urn:microsoft.com/office/officeart/2005/8/layout/chevron2"/>
    <dgm:cxn modelId="{4B8D09CE-12DA-4A98-A079-57B4B36ABD66}" type="presParOf" srcId="{7EBBDEE6-A55E-47FA-9020-5BC46200AFFC}" destId="{3E2A20E0-2799-4B60-847C-0291A143F060}" srcOrd="4" destOrd="0" presId="urn:microsoft.com/office/officeart/2005/8/layout/chevron2"/>
    <dgm:cxn modelId="{DD09799F-3B55-4A21-B1D8-51D0255A8FC0}" type="presParOf" srcId="{3E2A20E0-2799-4B60-847C-0291A143F060}" destId="{17253025-0BE3-46B4-B2C8-BFD879D75B26}" srcOrd="0" destOrd="0" presId="urn:microsoft.com/office/officeart/2005/8/layout/chevron2"/>
    <dgm:cxn modelId="{B28B55D1-C1C4-4929-B387-2753095F16BC}" type="presParOf" srcId="{3E2A20E0-2799-4B60-847C-0291A143F060}" destId="{B2D4CD90-7709-4B59-AC85-D09667CFC12B}" srcOrd="1" destOrd="0" presId="urn:microsoft.com/office/officeart/2005/8/layout/chevron2"/>
    <dgm:cxn modelId="{14614803-1AE9-4484-B475-713BAB65206C}" type="presParOf" srcId="{7EBBDEE6-A55E-47FA-9020-5BC46200AFFC}" destId="{FCA35A52-5E56-41CA-AAAA-74E510180904}" srcOrd="5" destOrd="0" presId="urn:microsoft.com/office/officeart/2005/8/layout/chevron2"/>
    <dgm:cxn modelId="{5FCECAA4-B55F-4524-B52B-5579AFC35055}" type="presParOf" srcId="{7EBBDEE6-A55E-47FA-9020-5BC46200AFFC}" destId="{BC0413A5-5CFC-41A1-A4D1-32D9D3A580EB}" srcOrd="6" destOrd="0" presId="urn:microsoft.com/office/officeart/2005/8/layout/chevron2"/>
    <dgm:cxn modelId="{A5C36485-CCE1-4523-911E-6345AFDCF231}" type="presParOf" srcId="{BC0413A5-5CFC-41A1-A4D1-32D9D3A580EB}" destId="{056CCBB6-5CE0-4348-89C6-99FB2D3AB62B}" srcOrd="0" destOrd="0" presId="urn:microsoft.com/office/officeart/2005/8/layout/chevron2"/>
    <dgm:cxn modelId="{49CDF3A4-EBDD-472A-8CEE-35499F216772}" type="presParOf" srcId="{BC0413A5-5CFC-41A1-A4D1-32D9D3A580EB}" destId="{90709722-0E94-45E4-BEDD-48CB660682D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ADFB80D-C2E8-416C-B522-D5F6D93F18D7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A3E740-D063-442F-85E3-8C13FFBDAFFB}">
      <dgm:prSet phldrT="[Text]"/>
      <dgm:spPr/>
      <dgm:t>
        <a:bodyPr/>
        <a:lstStyle/>
        <a:p>
          <a:r>
            <a:rPr lang="en-US" dirty="0"/>
            <a:t>SDD</a:t>
          </a:r>
        </a:p>
      </dgm:t>
    </dgm:pt>
    <dgm:pt modelId="{055E1BD7-FB8E-4E56-9F39-EF9F6386A053}" type="parTrans" cxnId="{1B5B31EC-2D9A-481F-92B4-9BD3DD315797}">
      <dgm:prSet/>
      <dgm:spPr/>
      <dgm:t>
        <a:bodyPr/>
        <a:lstStyle/>
        <a:p>
          <a:endParaRPr lang="en-US"/>
        </a:p>
      </dgm:t>
    </dgm:pt>
    <dgm:pt modelId="{87670CDC-835B-4F9F-927F-1317C8E87F86}" type="sibTrans" cxnId="{1B5B31EC-2D9A-481F-92B4-9BD3DD315797}">
      <dgm:prSet/>
      <dgm:spPr/>
      <dgm:t>
        <a:bodyPr/>
        <a:lstStyle/>
        <a:p>
          <a:endParaRPr lang="en-US"/>
        </a:p>
      </dgm:t>
    </dgm:pt>
    <dgm:pt modelId="{AC2B0C85-A34A-449C-BDB1-A298878DE704}">
      <dgm:prSet phldrT="[Text]"/>
      <dgm:spPr/>
      <dgm:t>
        <a:bodyPr/>
        <a:lstStyle/>
        <a:p>
          <a:r>
            <a:rPr lang="en-US" dirty="0"/>
            <a:t>Software Design and Development (54%)</a:t>
          </a:r>
        </a:p>
      </dgm:t>
    </dgm:pt>
    <dgm:pt modelId="{E5225F41-044B-4F7C-A813-74912B7609F7}" type="parTrans" cxnId="{A2F04726-03B2-41D7-AC39-4EB0FD25F0DB}">
      <dgm:prSet/>
      <dgm:spPr/>
      <dgm:t>
        <a:bodyPr/>
        <a:lstStyle/>
        <a:p>
          <a:endParaRPr lang="en-US"/>
        </a:p>
      </dgm:t>
    </dgm:pt>
    <dgm:pt modelId="{C96E9F27-EE7F-4F89-BD19-DC4C6EA4193D}" type="sibTrans" cxnId="{A2F04726-03B2-41D7-AC39-4EB0FD25F0DB}">
      <dgm:prSet/>
      <dgm:spPr/>
      <dgm:t>
        <a:bodyPr/>
        <a:lstStyle/>
        <a:p>
          <a:endParaRPr lang="en-US"/>
        </a:p>
      </dgm:t>
    </dgm:pt>
    <dgm:pt modelId="{711BDD39-3FCE-427A-B0DC-2C28CEED9EDF}">
      <dgm:prSet phldrT="[Text]"/>
      <dgm:spPr/>
      <dgm:t>
        <a:bodyPr/>
        <a:lstStyle/>
        <a:p>
          <a:r>
            <a:rPr lang="en-US" dirty="0"/>
            <a:t>DDD</a:t>
          </a:r>
        </a:p>
      </dgm:t>
    </dgm:pt>
    <dgm:pt modelId="{2D0B9227-5F25-49F4-84E9-F7E211C285CA}" type="parTrans" cxnId="{07BC019F-EA5F-4290-A7F2-F044F5CF5F67}">
      <dgm:prSet/>
      <dgm:spPr/>
      <dgm:t>
        <a:bodyPr/>
        <a:lstStyle/>
        <a:p>
          <a:endParaRPr lang="en-US"/>
        </a:p>
      </dgm:t>
    </dgm:pt>
    <dgm:pt modelId="{56806687-EA3D-424E-8880-B9427A94FF7E}" type="sibTrans" cxnId="{07BC019F-EA5F-4290-A7F2-F044F5CF5F67}">
      <dgm:prSet/>
      <dgm:spPr/>
      <dgm:t>
        <a:bodyPr/>
        <a:lstStyle/>
        <a:p>
          <a:endParaRPr lang="en-US"/>
        </a:p>
      </dgm:t>
    </dgm:pt>
    <dgm:pt modelId="{856C5D97-053A-4768-924C-7BBED1694139}">
      <dgm:prSet phldrT="[Text]"/>
      <dgm:spPr/>
      <dgm:t>
        <a:bodyPr/>
        <a:lstStyle/>
        <a:p>
          <a:r>
            <a:rPr lang="en-US" dirty="0"/>
            <a:t>Database Design and Development (33%)</a:t>
          </a:r>
        </a:p>
      </dgm:t>
    </dgm:pt>
    <dgm:pt modelId="{5882EAA0-9B73-4D58-9B28-101A1A118DA7}" type="parTrans" cxnId="{5ED434D9-CD48-4632-9238-0AD1DC8B7F67}">
      <dgm:prSet/>
      <dgm:spPr/>
      <dgm:t>
        <a:bodyPr/>
        <a:lstStyle/>
        <a:p>
          <a:endParaRPr lang="en-US"/>
        </a:p>
      </dgm:t>
    </dgm:pt>
    <dgm:pt modelId="{FB282A4C-1B09-4A3E-BA59-953ECF9E16C0}" type="sibTrans" cxnId="{5ED434D9-CD48-4632-9238-0AD1DC8B7F67}">
      <dgm:prSet/>
      <dgm:spPr/>
      <dgm:t>
        <a:bodyPr/>
        <a:lstStyle/>
        <a:p>
          <a:endParaRPr lang="en-US"/>
        </a:p>
      </dgm:t>
    </dgm:pt>
    <dgm:pt modelId="{4A3955F4-B1A6-4812-98ED-2D6D02D94E35}">
      <dgm:prSet phldrT="[Text]"/>
      <dgm:spPr/>
      <dgm:t>
        <a:bodyPr/>
        <a:lstStyle/>
        <a:p>
          <a:r>
            <a:rPr lang="en-US" b="1" dirty="0">
              <a:latin typeface="+mn-lt"/>
            </a:rPr>
            <a:t>Assignment</a:t>
          </a:r>
          <a:r>
            <a:rPr lang="en-US" b="0" dirty="0">
              <a:latin typeface="+mn-lt"/>
            </a:rPr>
            <a:t> (</a:t>
          </a:r>
          <a:r>
            <a:rPr lang="en-US" b="0" dirty="0">
              <a:solidFill>
                <a:srgbClr val="FF0000"/>
              </a:solidFill>
              <a:latin typeface="+mn-lt"/>
            </a:rPr>
            <a:t>⅓ of marks</a:t>
          </a:r>
          <a:r>
            <a:rPr lang="en-US" b="0" dirty="0">
              <a:latin typeface="+mn-lt"/>
            </a:rPr>
            <a:t>)</a:t>
          </a:r>
          <a:endParaRPr lang="en-US" b="1" dirty="0">
            <a:latin typeface="+mn-lt"/>
          </a:endParaRPr>
        </a:p>
      </dgm:t>
    </dgm:pt>
    <dgm:pt modelId="{1EF809BA-BB9B-41F6-9A35-2C78CE3A0913}" type="parTrans" cxnId="{7E5A0596-4D16-4207-B5F3-C2FD778C5412}">
      <dgm:prSet/>
      <dgm:spPr/>
      <dgm:t>
        <a:bodyPr/>
        <a:lstStyle/>
        <a:p>
          <a:endParaRPr lang="en-US"/>
        </a:p>
      </dgm:t>
    </dgm:pt>
    <dgm:pt modelId="{10EB35A1-EA5F-40EF-95CA-BDAB4D957484}" type="sibTrans" cxnId="{7E5A0596-4D16-4207-B5F3-C2FD778C5412}">
      <dgm:prSet/>
      <dgm:spPr/>
      <dgm:t>
        <a:bodyPr/>
        <a:lstStyle/>
        <a:p>
          <a:endParaRPr lang="en-US"/>
        </a:p>
      </dgm:t>
    </dgm:pt>
    <dgm:pt modelId="{4C515B8D-87D1-4362-95C3-18B42B452625}">
      <dgm:prSet phldrT="[Text]"/>
      <dgm:spPr>
        <a:solidFill>
          <a:srgbClr val="FF0000"/>
        </a:solidFill>
        <a:ln>
          <a:solidFill>
            <a:srgbClr val="FF0000"/>
          </a:solidFill>
        </a:ln>
      </dgm:spPr>
      <dgm:t>
        <a:bodyPr/>
        <a:lstStyle/>
        <a:p>
          <a:endParaRPr lang="en-US" dirty="0"/>
        </a:p>
      </dgm:t>
    </dgm:pt>
    <dgm:pt modelId="{3413E62F-FACB-412C-9FEF-2E9D080F65F5}" type="parTrans" cxnId="{4AB28759-DCAB-43B1-B5BE-36D4FCDBAA0B}">
      <dgm:prSet/>
      <dgm:spPr/>
      <dgm:t>
        <a:bodyPr/>
        <a:lstStyle/>
        <a:p>
          <a:endParaRPr lang="en-US"/>
        </a:p>
      </dgm:t>
    </dgm:pt>
    <dgm:pt modelId="{387E11D6-6F89-470A-86BE-C608C2106AF6}" type="sibTrans" cxnId="{4AB28759-DCAB-43B1-B5BE-36D4FCDBAA0B}">
      <dgm:prSet/>
      <dgm:spPr/>
      <dgm:t>
        <a:bodyPr/>
        <a:lstStyle/>
        <a:p>
          <a:endParaRPr lang="en-US"/>
        </a:p>
      </dgm:t>
    </dgm:pt>
    <dgm:pt modelId="{E2BA0B41-F146-425E-9754-1E81B83EDF8B}">
      <dgm:prSet phldrT="[Text]"/>
      <dgm:spPr/>
      <dgm:t>
        <a:bodyPr/>
        <a:lstStyle/>
        <a:p>
          <a:r>
            <a:rPr lang="en-US" dirty="0"/>
            <a:t>Computer Systems (13%)</a:t>
          </a:r>
        </a:p>
      </dgm:t>
    </dgm:pt>
    <dgm:pt modelId="{09E005FD-F987-4EBD-9D26-CE4C06669AB5}" type="parTrans" cxnId="{56AEC75D-06D3-4BA4-8933-FE1A0F7AE162}">
      <dgm:prSet/>
      <dgm:spPr/>
      <dgm:t>
        <a:bodyPr/>
        <a:lstStyle/>
        <a:p>
          <a:endParaRPr lang="en-US"/>
        </a:p>
      </dgm:t>
    </dgm:pt>
    <dgm:pt modelId="{017B98FE-F345-4459-B767-E6B696310854}" type="sibTrans" cxnId="{56AEC75D-06D3-4BA4-8933-FE1A0F7AE162}">
      <dgm:prSet/>
      <dgm:spPr/>
      <dgm:t>
        <a:bodyPr/>
        <a:lstStyle/>
        <a:p>
          <a:endParaRPr lang="en-US"/>
        </a:p>
      </dgm:t>
    </dgm:pt>
    <dgm:pt modelId="{780589F0-2154-4E4C-8595-8806E5EF917A}">
      <dgm:prSet phldrT="[Text]"/>
      <dgm:spPr/>
      <dgm:t>
        <a:bodyPr/>
        <a:lstStyle/>
        <a:p>
          <a:r>
            <a:rPr lang="en-US" dirty="0"/>
            <a:t>C/Sys</a:t>
          </a:r>
        </a:p>
      </dgm:t>
    </dgm:pt>
    <dgm:pt modelId="{F00962FA-5389-4E36-9ABB-07A219FF91D3}" type="parTrans" cxnId="{AAFC0F9A-ADA1-4827-BB1A-86C8E3CBC8EB}">
      <dgm:prSet/>
      <dgm:spPr/>
      <dgm:t>
        <a:bodyPr/>
        <a:lstStyle/>
        <a:p>
          <a:endParaRPr lang="en-US"/>
        </a:p>
      </dgm:t>
    </dgm:pt>
    <dgm:pt modelId="{DED9E408-00AC-4B08-A19D-D94226C9548F}" type="sibTrans" cxnId="{AAFC0F9A-ADA1-4827-BB1A-86C8E3CBC8EB}">
      <dgm:prSet/>
      <dgm:spPr/>
      <dgm:t>
        <a:bodyPr/>
        <a:lstStyle/>
        <a:p>
          <a:endParaRPr lang="en-US"/>
        </a:p>
      </dgm:t>
    </dgm:pt>
    <dgm:pt modelId="{75E710BF-3292-4B3F-A454-B7E6BF72E2C7}">
      <dgm:prSet phldrT="[Text]"/>
      <dgm:spPr/>
      <dgm:t>
        <a:bodyPr/>
        <a:lstStyle/>
        <a:p>
          <a:r>
            <a:rPr lang="en-US" b="1" dirty="0">
              <a:latin typeface="+mn-lt"/>
            </a:rPr>
            <a:t>Exam</a:t>
          </a:r>
          <a:r>
            <a:rPr lang="en-US" b="0" dirty="0">
              <a:latin typeface="+mn-lt"/>
            </a:rPr>
            <a:t> (</a:t>
          </a:r>
          <a:r>
            <a:rPr lang="en-US" b="0" dirty="0">
              <a:solidFill>
                <a:srgbClr val="FF0000"/>
              </a:solidFill>
              <a:latin typeface="+mn-lt"/>
            </a:rPr>
            <a:t>⅔ of marks</a:t>
          </a:r>
          <a:r>
            <a:rPr lang="en-US" b="0" dirty="0">
              <a:latin typeface="+mn-lt"/>
            </a:rPr>
            <a:t>)</a:t>
          </a:r>
          <a:endParaRPr lang="en-US" b="1" dirty="0">
            <a:latin typeface="+mn-lt"/>
          </a:endParaRPr>
        </a:p>
      </dgm:t>
    </dgm:pt>
    <dgm:pt modelId="{E03E4501-7796-49DD-B7C4-88D3AB91E6DB}" type="parTrans" cxnId="{F320287E-B3C2-4880-9516-FFD6695AE0E7}">
      <dgm:prSet/>
      <dgm:spPr/>
      <dgm:t>
        <a:bodyPr/>
        <a:lstStyle/>
        <a:p>
          <a:endParaRPr lang="en-US"/>
        </a:p>
      </dgm:t>
    </dgm:pt>
    <dgm:pt modelId="{7BCEDD18-C1A5-4D74-BD02-31A9F5C8DF2C}" type="sibTrans" cxnId="{F320287E-B3C2-4880-9516-FFD6695AE0E7}">
      <dgm:prSet/>
      <dgm:spPr/>
      <dgm:t>
        <a:bodyPr/>
        <a:lstStyle/>
        <a:p>
          <a:endParaRPr lang="en-US"/>
        </a:p>
      </dgm:t>
    </dgm:pt>
    <dgm:pt modelId="{9EC5D7E7-13E1-4749-A134-4C83AB922A61}">
      <dgm:prSet phldrT="[Text]"/>
      <dgm:spPr>
        <a:solidFill>
          <a:srgbClr val="FF0000"/>
        </a:solidFill>
        <a:ln>
          <a:solidFill>
            <a:srgbClr val="FF0000"/>
          </a:solidFill>
        </a:ln>
      </dgm:spPr>
      <dgm:t>
        <a:bodyPr/>
        <a:lstStyle/>
        <a:p>
          <a:endParaRPr lang="en-US"/>
        </a:p>
      </dgm:t>
    </dgm:pt>
    <dgm:pt modelId="{5C3B17FD-DFBE-4B56-9F97-5E041A0D5E90}" type="parTrans" cxnId="{4944EAFC-B2B0-4E7D-94E9-B17B5C2D380E}">
      <dgm:prSet/>
      <dgm:spPr/>
      <dgm:t>
        <a:bodyPr/>
        <a:lstStyle/>
        <a:p>
          <a:endParaRPr lang="en-US"/>
        </a:p>
      </dgm:t>
    </dgm:pt>
    <dgm:pt modelId="{B7023446-8BB7-45ED-9CB6-4F5FC1A1AF95}" type="sibTrans" cxnId="{4944EAFC-B2B0-4E7D-94E9-B17B5C2D380E}">
      <dgm:prSet/>
      <dgm:spPr/>
      <dgm:t>
        <a:bodyPr/>
        <a:lstStyle/>
        <a:p>
          <a:endParaRPr lang="en-US"/>
        </a:p>
      </dgm:t>
    </dgm:pt>
    <dgm:pt modelId="{7EBBDEE6-A55E-47FA-9020-5BC46200AFFC}" type="pres">
      <dgm:prSet presAssocID="{AADFB80D-C2E8-416C-B522-D5F6D93F18D7}" presName="linearFlow" presStyleCnt="0">
        <dgm:presLayoutVars>
          <dgm:dir/>
          <dgm:animLvl val="lvl"/>
          <dgm:resizeHandles val="exact"/>
        </dgm:presLayoutVars>
      </dgm:prSet>
      <dgm:spPr/>
    </dgm:pt>
    <dgm:pt modelId="{C2DD6752-EEDA-4174-9D58-1EADF09490B5}" type="pres">
      <dgm:prSet presAssocID="{13A3E740-D063-442F-85E3-8C13FFBDAFFB}" presName="composite" presStyleCnt="0"/>
      <dgm:spPr/>
    </dgm:pt>
    <dgm:pt modelId="{DFA48299-B840-4714-A5F6-769C74D74113}" type="pres">
      <dgm:prSet presAssocID="{13A3E740-D063-442F-85E3-8C13FFBDAFFB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19C32B8D-512E-49A1-A0E6-109384C61E4D}" type="pres">
      <dgm:prSet presAssocID="{13A3E740-D063-442F-85E3-8C13FFBDAFFB}" presName="descendantText" presStyleLbl="alignAcc1" presStyleIdx="0" presStyleCnt="5">
        <dgm:presLayoutVars>
          <dgm:bulletEnabled val="1"/>
        </dgm:presLayoutVars>
      </dgm:prSet>
      <dgm:spPr/>
    </dgm:pt>
    <dgm:pt modelId="{EB6649E3-7C43-464A-A458-4DE8A2D95277}" type="pres">
      <dgm:prSet presAssocID="{87670CDC-835B-4F9F-927F-1317C8E87F86}" presName="sp" presStyleCnt="0"/>
      <dgm:spPr/>
    </dgm:pt>
    <dgm:pt modelId="{B03EC7DE-1F17-45FD-8EC4-5657CB3CA06B}" type="pres">
      <dgm:prSet presAssocID="{711BDD39-3FCE-427A-B0DC-2C28CEED9EDF}" presName="composite" presStyleCnt="0"/>
      <dgm:spPr/>
    </dgm:pt>
    <dgm:pt modelId="{AAD30B60-88C6-4919-B6DD-9F480459E84E}" type="pres">
      <dgm:prSet presAssocID="{711BDD39-3FCE-427A-B0DC-2C28CEED9EDF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0DFDFC6D-8604-4378-B6A3-6A6720006C95}" type="pres">
      <dgm:prSet presAssocID="{711BDD39-3FCE-427A-B0DC-2C28CEED9EDF}" presName="descendantText" presStyleLbl="alignAcc1" presStyleIdx="1" presStyleCnt="5">
        <dgm:presLayoutVars>
          <dgm:bulletEnabled val="1"/>
        </dgm:presLayoutVars>
      </dgm:prSet>
      <dgm:spPr/>
    </dgm:pt>
    <dgm:pt modelId="{8738B044-A46F-4E69-BD1E-16537D77F816}" type="pres">
      <dgm:prSet presAssocID="{56806687-EA3D-424E-8880-B9427A94FF7E}" presName="sp" presStyleCnt="0"/>
      <dgm:spPr/>
    </dgm:pt>
    <dgm:pt modelId="{3E2A20E0-2799-4B60-847C-0291A143F060}" type="pres">
      <dgm:prSet presAssocID="{4C515B8D-87D1-4362-95C3-18B42B452625}" presName="composite" presStyleCnt="0"/>
      <dgm:spPr/>
    </dgm:pt>
    <dgm:pt modelId="{17253025-0BE3-46B4-B2C8-BFD879D75B26}" type="pres">
      <dgm:prSet presAssocID="{4C515B8D-87D1-4362-95C3-18B42B452625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B2D4CD90-7709-4B59-AC85-D09667CFC12B}" type="pres">
      <dgm:prSet presAssocID="{4C515B8D-87D1-4362-95C3-18B42B452625}" presName="descendantText" presStyleLbl="alignAcc1" presStyleIdx="2" presStyleCnt="5">
        <dgm:presLayoutVars>
          <dgm:bulletEnabled val="1"/>
        </dgm:presLayoutVars>
      </dgm:prSet>
      <dgm:spPr/>
    </dgm:pt>
    <dgm:pt modelId="{FCA35A52-5E56-41CA-AAAA-74E510180904}" type="pres">
      <dgm:prSet presAssocID="{387E11D6-6F89-470A-86BE-C608C2106AF6}" presName="sp" presStyleCnt="0"/>
      <dgm:spPr/>
    </dgm:pt>
    <dgm:pt modelId="{BC0413A5-5CFC-41A1-A4D1-32D9D3A580EB}" type="pres">
      <dgm:prSet presAssocID="{780589F0-2154-4E4C-8595-8806E5EF917A}" presName="composite" presStyleCnt="0"/>
      <dgm:spPr/>
    </dgm:pt>
    <dgm:pt modelId="{056CCBB6-5CE0-4348-89C6-99FB2D3AB62B}" type="pres">
      <dgm:prSet presAssocID="{780589F0-2154-4E4C-8595-8806E5EF917A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90709722-0E94-45E4-BEDD-48CB660682DD}" type="pres">
      <dgm:prSet presAssocID="{780589F0-2154-4E4C-8595-8806E5EF917A}" presName="descendantText" presStyleLbl="alignAcc1" presStyleIdx="3" presStyleCnt="5">
        <dgm:presLayoutVars>
          <dgm:bulletEnabled val="1"/>
        </dgm:presLayoutVars>
      </dgm:prSet>
      <dgm:spPr/>
    </dgm:pt>
    <dgm:pt modelId="{13B0A0BF-E273-47AE-B262-3C6C9C4E8968}" type="pres">
      <dgm:prSet presAssocID="{DED9E408-00AC-4B08-A19D-D94226C9548F}" presName="sp" presStyleCnt="0"/>
      <dgm:spPr/>
    </dgm:pt>
    <dgm:pt modelId="{5FCAE6DF-E40E-46F3-84CF-149E85A19097}" type="pres">
      <dgm:prSet presAssocID="{9EC5D7E7-13E1-4749-A134-4C83AB922A61}" presName="composite" presStyleCnt="0"/>
      <dgm:spPr/>
    </dgm:pt>
    <dgm:pt modelId="{EB2E52AE-8FCF-47D0-B499-CFCFAF1883A9}" type="pres">
      <dgm:prSet presAssocID="{9EC5D7E7-13E1-4749-A134-4C83AB922A61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C92F1771-01AA-4FF3-B7EC-0229DB7A592C}" type="pres">
      <dgm:prSet presAssocID="{9EC5D7E7-13E1-4749-A134-4C83AB922A61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B5BAA509-F012-4E82-9E50-DD70E5E7F1B2}" type="presOf" srcId="{AADFB80D-C2E8-416C-B522-D5F6D93F18D7}" destId="{7EBBDEE6-A55E-47FA-9020-5BC46200AFFC}" srcOrd="0" destOrd="0" presId="urn:microsoft.com/office/officeart/2005/8/layout/chevron2"/>
    <dgm:cxn modelId="{51AC560A-15D5-4873-A728-46FA9B3877F9}" type="presOf" srcId="{780589F0-2154-4E4C-8595-8806E5EF917A}" destId="{056CCBB6-5CE0-4348-89C6-99FB2D3AB62B}" srcOrd="0" destOrd="0" presId="urn:microsoft.com/office/officeart/2005/8/layout/chevron2"/>
    <dgm:cxn modelId="{6521D611-0B51-48EB-B293-CE7ADA48FE29}" type="presOf" srcId="{711BDD39-3FCE-427A-B0DC-2C28CEED9EDF}" destId="{AAD30B60-88C6-4919-B6DD-9F480459E84E}" srcOrd="0" destOrd="0" presId="urn:microsoft.com/office/officeart/2005/8/layout/chevron2"/>
    <dgm:cxn modelId="{A2F04726-03B2-41D7-AC39-4EB0FD25F0DB}" srcId="{13A3E740-D063-442F-85E3-8C13FFBDAFFB}" destId="{AC2B0C85-A34A-449C-BDB1-A298878DE704}" srcOrd="0" destOrd="0" parTransId="{E5225F41-044B-4F7C-A813-74912B7609F7}" sibTransId="{C96E9F27-EE7F-4F89-BD19-DC4C6EA4193D}"/>
    <dgm:cxn modelId="{D49F1534-E21B-49CA-902B-89FB72311FD2}" type="presOf" srcId="{4C515B8D-87D1-4362-95C3-18B42B452625}" destId="{17253025-0BE3-46B4-B2C8-BFD879D75B26}" srcOrd="0" destOrd="0" presId="urn:microsoft.com/office/officeart/2005/8/layout/chevron2"/>
    <dgm:cxn modelId="{465C8D34-FC72-4D1A-9E65-4F4016ABC282}" type="presOf" srcId="{13A3E740-D063-442F-85E3-8C13FFBDAFFB}" destId="{DFA48299-B840-4714-A5F6-769C74D74113}" srcOrd="0" destOrd="0" presId="urn:microsoft.com/office/officeart/2005/8/layout/chevron2"/>
    <dgm:cxn modelId="{56AEC75D-06D3-4BA4-8933-FE1A0F7AE162}" srcId="{780589F0-2154-4E4C-8595-8806E5EF917A}" destId="{E2BA0B41-F146-425E-9754-1E81B83EDF8B}" srcOrd="0" destOrd="0" parTransId="{09E005FD-F987-4EBD-9D26-CE4C06669AB5}" sibTransId="{017B98FE-F345-4459-B767-E6B696310854}"/>
    <dgm:cxn modelId="{2B7AD66F-7BCF-434E-A3B5-2F39AADE0BF7}" type="presOf" srcId="{E2BA0B41-F146-425E-9754-1E81B83EDF8B}" destId="{90709722-0E94-45E4-BEDD-48CB660682DD}" srcOrd="0" destOrd="0" presId="urn:microsoft.com/office/officeart/2005/8/layout/chevron2"/>
    <dgm:cxn modelId="{5C508956-AB66-4052-8A09-9D7A16ABB973}" type="presOf" srcId="{4A3955F4-B1A6-4812-98ED-2D6D02D94E35}" destId="{B2D4CD90-7709-4B59-AC85-D09667CFC12B}" srcOrd="0" destOrd="0" presId="urn:microsoft.com/office/officeart/2005/8/layout/chevron2"/>
    <dgm:cxn modelId="{4AB28759-DCAB-43B1-B5BE-36D4FCDBAA0B}" srcId="{AADFB80D-C2E8-416C-B522-D5F6D93F18D7}" destId="{4C515B8D-87D1-4362-95C3-18B42B452625}" srcOrd="2" destOrd="0" parTransId="{3413E62F-FACB-412C-9FEF-2E9D080F65F5}" sibTransId="{387E11D6-6F89-470A-86BE-C608C2106AF6}"/>
    <dgm:cxn modelId="{F320287E-B3C2-4880-9516-FFD6695AE0E7}" srcId="{9EC5D7E7-13E1-4749-A134-4C83AB922A61}" destId="{75E710BF-3292-4B3F-A454-B7E6BF72E2C7}" srcOrd="0" destOrd="0" parTransId="{E03E4501-7796-49DD-B7C4-88D3AB91E6DB}" sibTransId="{7BCEDD18-C1A5-4D74-BD02-31A9F5C8DF2C}"/>
    <dgm:cxn modelId="{D36EDC8C-BDD1-4F1F-9AB5-8EDEF33F628F}" type="presOf" srcId="{75E710BF-3292-4B3F-A454-B7E6BF72E2C7}" destId="{C92F1771-01AA-4FF3-B7EC-0229DB7A592C}" srcOrd="0" destOrd="0" presId="urn:microsoft.com/office/officeart/2005/8/layout/chevron2"/>
    <dgm:cxn modelId="{7E5A0596-4D16-4207-B5F3-C2FD778C5412}" srcId="{4C515B8D-87D1-4362-95C3-18B42B452625}" destId="{4A3955F4-B1A6-4812-98ED-2D6D02D94E35}" srcOrd="0" destOrd="0" parTransId="{1EF809BA-BB9B-41F6-9A35-2C78CE3A0913}" sibTransId="{10EB35A1-EA5F-40EF-95CA-BDAB4D957484}"/>
    <dgm:cxn modelId="{AAFC0F9A-ADA1-4827-BB1A-86C8E3CBC8EB}" srcId="{AADFB80D-C2E8-416C-B522-D5F6D93F18D7}" destId="{780589F0-2154-4E4C-8595-8806E5EF917A}" srcOrd="3" destOrd="0" parTransId="{F00962FA-5389-4E36-9ABB-07A219FF91D3}" sibTransId="{DED9E408-00AC-4B08-A19D-D94226C9548F}"/>
    <dgm:cxn modelId="{07BC019F-EA5F-4290-A7F2-F044F5CF5F67}" srcId="{AADFB80D-C2E8-416C-B522-D5F6D93F18D7}" destId="{711BDD39-3FCE-427A-B0DC-2C28CEED9EDF}" srcOrd="1" destOrd="0" parTransId="{2D0B9227-5F25-49F4-84E9-F7E211C285CA}" sibTransId="{56806687-EA3D-424E-8880-B9427A94FF7E}"/>
    <dgm:cxn modelId="{2AB70DB2-120D-4916-A542-8BD092D58E08}" type="presOf" srcId="{AC2B0C85-A34A-449C-BDB1-A298878DE704}" destId="{19C32B8D-512E-49A1-A0E6-109384C61E4D}" srcOrd="0" destOrd="0" presId="urn:microsoft.com/office/officeart/2005/8/layout/chevron2"/>
    <dgm:cxn modelId="{95BAE2D2-7669-469D-9AF0-D651B51FCE91}" type="presOf" srcId="{9EC5D7E7-13E1-4749-A134-4C83AB922A61}" destId="{EB2E52AE-8FCF-47D0-B499-CFCFAF1883A9}" srcOrd="0" destOrd="0" presId="urn:microsoft.com/office/officeart/2005/8/layout/chevron2"/>
    <dgm:cxn modelId="{5ED434D9-CD48-4632-9238-0AD1DC8B7F67}" srcId="{711BDD39-3FCE-427A-B0DC-2C28CEED9EDF}" destId="{856C5D97-053A-4768-924C-7BBED1694139}" srcOrd="0" destOrd="0" parTransId="{5882EAA0-9B73-4D58-9B28-101A1A118DA7}" sibTransId="{FB282A4C-1B09-4A3E-BA59-953ECF9E16C0}"/>
    <dgm:cxn modelId="{37E82DE3-0EF4-4A02-AA7D-36369B21C5B2}" type="presOf" srcId="{856C5D97-053A-4768-924C-7BBED1694139}" destId="{0DFDFC6D-8604-4378-B6A3-6A6720006C95}" srcOrd="0" destOrd="0" presId="urn:microsoft.com/office/officeart/2005/8/layout/chevron2"/>
    <dgm:cxn modelId="{1B5B31EC-2D9A-481F-92B4-9BD3DD315797}" srcId="{AADFB80D-C2E8-416C-B522-D5F6D93F18D7}" destId="{13A3E740-D063-442F-85E3-8C13FFBDAFFB}" srcOrd="0" destOrd="0" parTransId="{055E1BD7-FB8E-4E56-9F39-EF9F6386A053}" sibTransId="{87670CDC-835B-4F9F-927F-1317C8E87F86}"/>
    <dgm:cxn modelId="{4944EAFC-B2B0-4E7D-94E9-B17B5C2D380E}" srcId="{AADFB80D-C2E8-416C-B522-D5F6D93F18D7}" destId="{9EC5D7E7-13E1-4749-A134-4C83AB922A61}" srcOrd="4" destOrd="0" parTransId="{5C3B17FD-DFBE-4B56-9F97-5E041A0D5E90}" sibTransId="{B7023446-8BB7-45ED-9CB6-4F5FC1A1AF95}"/>
    <dgm:cxn modelId="{2CC3E848-3291-4CD0-B317-41F5D7C45A7F}" type="presParOf" srcId="{7EBBDEE6-A55E-47FA-9020-5BC46200AFFC}" destId="{C2DD6752-EEDA-4174-9D58-1EADF09490B5}" srcOrd="0" destOrd="0" presId="urn:microsoft.com/office/officeart/2005/8/layout/chevron2"/>
    <dgm:cxn modelId="{F2611B9D-ED34-4E48-B173-7425A1C12702}" type="presParOf" srcId="{C2DD6752-EEDA-4174-9D58-1EADF09490B5}" destId="{DFA48299-B840-4714-A5F6-769C74D74113}" srcOrd="0" destOrd="0" presId="urn:microsoft.com/office/officeart/2005/8/layout/chevron2"/>
    <dgm:cxn modelId="{0339950F-F790-4C54-B5C5-7E748C166A64}" type="presParOf" srcId="{C2DD6752-EEDA-4174-9D58-1EADF09490B5}" destId="{19C32B8D-512E-49A1-A0E6-109384C61E4D}" srcOrd="1" destOrd="0" presId="urn:microsoft.com/office/officeart/2005/8/layout/chevron2"/>
    <dgm:cxn modelId="{8C3B7F65-E991-4727-96FD-4A397BC99530}" type="presParOf" srcId="{7EBBDEE6-A55E-47FA-9020-5BC46200AFFC}" destId="{EB6649E3-7C43-464A-A458-4DE8A2D95277}" srcOrd="1" destOrd="0" presId="urn:microsoft.com/office/officeart/2005/8/layout/chevron2"/>
    <dgm:cxn modelId="{67686BDB-624B-4768-B17C-649608EC595D}" type="presParOf" srcId="{7EBBDEE6-A55E-47FA-9020-5BC46200AFFC}" destId="{B03EC7DE-1F17-45FD-8EC4-5657CB3CA06B}" srcOrd="2" destOrd="0" presId="urn:microsoft.com/office/officeart/2005/8/layout/chevron2"/>
    <dgm:cxn modelId="{E384677C-5D5C-4BA0-9373-811233886715}" type="presParOf" srcId="{B03EC7DE-1F17-45FD-8EC4-5657CB3CA06B}" destId="{AAD30B60-88C6-4919-B6DD-9F480459E84E}" srcOrd="0" destOrd="0" presId="urn:microsoft.com/office/officeart/2005/8/layout/chevron2"/>
    <dgm:cxn modelId="{990050CC-88AF-4BFD-BA57-27FA9CC550C6}" type="presParOf" srcId="{B03EC7DE-1F17-45FD-8EC4-5657CB3CA06B}" destId="{0DFDFC6D-8604-4378-B6A3-6A6720006C95}" srcOrd="1" destOrd="0" presId="urn:microsoft.com/office/officeart/2005/8/layout/chevron2"/>
    <dgm:cxn modelId="{577D7B9B-111D-49E5-8B31-17247683DAAB}" type="presParOf" srcId="{7EBBDEE6-A55E-47FA-9020-5BC46200AFFC}" destId="{8738B044-A46F-4E69-BD1E-16537D77F816}" srcOrd="3" destOrd="0" presId="urn:microsoft.com/office/officeart/2005/8/layout/chevron2"/>
    <dgm:cxn modelId="{4B8D09CE-12DA-4A98-A079-57B4B36ABD66}" type="presParOf" srcId="{7EBBDEE6-A55E-47FA-9020-5BC46200AFFC}" destId="{3E2A20E0-2799-4B60-847C-0291A143F060}" srcOrd="4" destOrd="0" presId="urn:microsoft.com/office/officeart/2005/8/layout/chevron2"/>
    <dgm:cxn modelId="{DD09799F-3B55-4A21-B1D8-51D0255A8FC0}" type="presParOf" srcId="{3E2A20E0-2799-4B60-847C-0291A143F060}" destId="{17253025-0BE3-46B4-B2C8-BFD879D75B26}" srcOrd="0" destOrd="0" presId="urn:microsoft.com/office/officeart/2005/8/layout/chevron2"/>
    <dgm:cxn modelId="{B28B55D1-C1C4-4929-B387-2753095F16BC}" type="presParOf" srcId="{3E2A20E0-2799-4B60-847C-0291A143F060}" destId="{B2D4CD90-7709-4B59-AC85-D09667CFC12B}" srcOrd="1" destOrd="0" presId="urn:microsoft.com/office/officeart/2005/8/layout/chevron2"/>
    <dgm:cxn modelId="{14614803-1AE9-4484-B475-713BAB65206C}" type="presParOf" srcId="{7EBBDEE6-A55E-47FA-9020-5BC46200AFFC}" destId="{FCA35A52-5E56-41CA-AAAA-74E510180904}" srcOrd="5" destOrd="0" presId="urn:microsoft.com/office/officeart/2005/8/layout/chevron2"/>
    <dgm:cxn modelId="{5FCECAA4-B55F-4524-B52B-5579AFC35055}" type="presParOf" srcId="{7EBBDEE6-A55E-47FA-9020-5BC46200AFFC}" destId="{BC0413A5-5CFC-41A1-A4D1-32D9D3A580EB}" srcOrd="6" destOrd="0" presId="urn:microsoft.com/office/officeart/2005/8/layout/chevron2"/>
    <dgm:cxn modelId="{A5C36485-CCE1-4523-911E-6345AFDCF231}" type="presParOf" srcId="{BC0413A5-5CFC-41A1-A4D1-32D9D3A580EB}" destId="{056CCBB6-5CE0-4348-89C6-99FB2D3AB62B}" srcOrd="0" destOrd="0" presId="urn:microsoft.com/office/officeart/2005/8/layout/chevron2"/>
    <dgm:cxn modelId="{49CDF3A4-EBDD-472A-8CEE-35499F216772}" type="presParOf" srcId="{BC0413A5-5CFC-41A1-A4D1-32D9D3A580EB}" destId="{90709722-0E94-45E4-BEDD-48CB660682DD}" srcOrd="1" destOrd="0" presId="urn:microsoft.com/office/officeart/2005/8/layout/chevron2"/>
    <dgm:cxn modelId="{5DA3A105-B2B5-4570-ACCF-A2B4BFFDA4E8}" type="presParOf" srcId="{7EBBDEE6-A55E-47FA-9020-5BC46200AFFC}" destId="{13B0A0BF-E273-47AE-B262-3C6C9C4E8968}" srcOrd="7" destOrd="0" presId="urn:microsoft.com/office/officeart/2005/8/layout/chevron2"/>
    <dgm:cxn modelId="{9C5603DB-FB5F-489A-A5FC-119F4545BE24}" type="presParOf" srcId="{7EBBDEE6-A55E-47FA-9020-5BC46200AFFC}" destId="{5FCAE6DF-E40E-46F3-84CF-149E85A19097}" srcOrd="8" destOrd="0" presId="urn:microsoft.com/office/officeart/2005/8/layout/chevron2"/>
    <dgm:cxn modelId="{F75C00D0-5E0F-413E-AC94-1D55800F95C3}" type="presParOf" srcId="{5FCAE6DF-E40E-46F3-84CF-149E85A19097}" destId="{EB2E52AE-8FCF-47D0-B499-CFCFAF1883A9}" srcOrd="0" destOrd="0" presId="urn:microsoft.com/office/officeart/2005/8/layout/chevron2"/>
    <dgm:cxn modelId="{3052A6C1-D8FE-443D-9D61-8901A566CBC1}" type="presParOf" srcId="{5FCAE6DF-E40E-46F3-84CF-149E85A19097}" destId="{C92F1771-01AA-4FF3-B7EC-0229DB7A592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A48299-B840-4714-A5F6-769C74D74113}">
      <dsp:nvSpPr>
        <dsp:cNvPr id="0" name=""/>
        <dsp:cNvSpPr/>
      </dsp:nvSpPr>
      <dsp:spPr>
        <a:xfrm rot="5400000">
          <a:off x="-179747" y="180063"/>
          <a:ext cx="1198317" cy="8388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SDD</a:t>
          </a:r>
        </a:p>
      </dsp:txBody>
      <dsp:txXfrm rot="-5400000">
        <a:off x="1" y="419726"/>
        <a:ext cx="838822" cy="359495"/>
      </dsp:txXfrm>
    </dsp:sp>
    <dsp:sp modelId="{19C32B8D-512E-49A1-A0E6-109384C61E4D}">
      <dsp:nvSpPr>
        <dsp:cNvPr id="0" name=""/>
        <dsp:cNvSpPr/>
      </dsp:nvSpPr>
      <dsp:spPr>
        <a:xfrm rot="5400000">
          <a:off x="4083797" y="-3244660"/>
          <a:ext cx="778906" cy="72688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Software Design and Development (40%)</a:t>
          </a:r>
        </a:p>
      </dsp:txBody>
      <dsp:txXfrm rot="-5400000">
        <a:off x="838822" y="38338"/>
        <a:ext cx="7230834" cy="702860"/>
      </dsp:txXfrm>
    </dsp:sp>
    <dsp:sp modelId="{AAD30B60-88C6-4919-B6DD-9F480459E84E}">
      <dsp:nvSpPr>
        <dsp:cNvPr id="0" name=""/>
        <dsp:cNvSpPr/>
      </dsp:nvSpPr>
      <dsp:spPr>
        <a:xfrm rot="5400000">
          <a:off x="-179747" y="1230859"/>
          <a:ext cx="1198317" cy="8388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DDD</a:t>
          </a:r>
        </a:p>
      </dsp:txBody>
      <dsp:txXfrm rot="-5400000">
        <a:off x="1" y="1470522"/>
        <a:ext cx="838822" cy="359495"/>
      </dsp:txXfrm>
    </dsp:sp>
    <dsp:sp modelId="{0DFDFC6D-8604-4378-B6A3-6A6720006C95}">
      <dsp:nvSpPr>
        <dsp:cNvPr id="0" name=""/>
        <dsp:cNvSpPr/>
      </dsp:nvSpPr>
      <dsp:spPr>
        <a:xfrm rot="5400000">
          <a:off x="4083797" y="-2193863"/>
          <a:ext cx="778906" cy="72688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Database Design and Development (25%)</a:t>
          </a:r>
        </a:p>
      </dsp:txBody>
      <dsp:txXfrm rot="-5400000">
        <a:off x="838822" y="1089135"/>
        <a:ext cx="7230834" cy="702860"/>
      </dsp:txXfrm>
    </dsp:sp>
    <dsp:sp modelId="{17253025-0BE3-46B4-B2C8-BFD879D75B26}">
      <dsp:nvSpPr>
        <dsp:cNvPr id="0" name=""/>
        <dsp:cNvSpPr/>
      </dsp:nvSpPr>
      <dsp:spPr>
        <a:xfrm rot="5400000">
          <a:off x="-179747" y="2281656"/>
          <a:ext cx="1198317" cy="838822"/>
        </a:xfrm>
        <a:prstGeom prst="chevron">
          <a:avLst/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WDD</a:t>
          </a:r>
        </a:p>
      </dsp:txBody>
      <dsp:txXfrm rot="-5400000">
        <a:off x="1" y="2521319"/>
        <a:ext cx="838822" cy="359495"/>
      </dsp:txXfrm>
    </dsp:sp>
    <dsp:sp modelId="{B2D4CD90-7709-4B59-AC85-D09667CFC12B}">
      <dsp:nvSpPr>
        <dsp:cNvPr id="0" name=""/>
        <dsp:cNvSpPr/>
      </dsp:nvSpPr>
      <dsp:spPr>
        <a:xfrm rot="5400000">
          <a:off x="4083797" y="-1143067"/>
          <a:ext cx="778906" cy="72688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b="0" kern="1200" dirty="0">
              <a:latin typeface="+mn-lt"/>
            </a:rPr>
            <a:t>Web Design and Development </a:t>
          </a:r>
          <a:r>
            <a:rPr lang="en-US" sz="3100" kern="1200" dirty="0"/>
            <a:t>(25%)</a:t>
          </a:r>
          <a:endParaRPr lang="en-US" sz="3100" b="0" kern="1200" dirty="0">
            <a:latin typeface="+mn-lt"/>
          </a:endParaRPr>
        </a:p>
      </dsp:txBody>
      <dsp:txXfrm rot="-5400000">
        <a:off x="838822" y="2139931"/>
        <a:ext cx="7230834" cy="702860"/>
      </dsp:txXfrm>
    </dsp:sp>
    <dsp:sp modelId="{056CCBB6-5CE0-4348-89C6-99FB2D3AB62B}">
      <dsp:nvSpPr>
        <dsp:cNvPr id="0" name=""/>
        <dsp:cNvSpPr/>
      </dsp:nvSpPr>
      <dsp:spPr>
        <a:xfrm rot="5400000">
          <a:off x="-179747" y="3332452"/>
          <a:ext cx="1198317" cy="8388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C/Sys</a:t>
          </a:r>
        </a:p>
      </dsp:txBody>
      <dsp:txXfrm rot="-5400000">
        <a:off x="1" y="3572115"/>
        <a:ext cx="838822" cy="359495"/>
      </dsp:txXfrm>
    </dsp:sp>
    <dsp:sp modelId="{90709722-0E94-45E4-BEDD-48CB660682DD}">
      <dsp:nvSpPr>
        <dsp:cNvPr id="0" name=""/>
        <dsp:cNvSpPr/>
      </dsp:nvSpPr>
      <dsp:spPr>
        <a:xfrm rot="5400000">
          <a:off x="4083797" y="-92270"/>
          <a:ext cx="778906" cy="72688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Computer Systems (10%)</a:t>
          </a:r>
        </a:p>
      </dsp:txBody>
      <dsp:txXfrm rot="-5400000">
        <a:off x="838822" y="3190728"/>
        <a:ext cx="7230834" cy="7028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A48299-B840-4714-A5F6-769C74D74113}">
      <dsp:nvSpPr>
        <dsp:cNvPr id="0" name=""/>
        <dsp:cNvSpPr/>
      </dsp:nvSpPr>
      <dsp:spPr>
        <a:xfrm rot="5400000">
          <a:off x="-144690" y="146350"/>
          <a:ext cx="964603" cy="6752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SDD</a:t>
          </a:r>
        </a:p>
      </dsp:txBody>
      <dsp:txXfrm rot="-5400000">
        <a:off x="1" y="339270"/>
        <a:ext cx="675222" cy="289381"/>
      </dsp:txXfrm>
    </dsp:sp>
    <dsp:sp modelId="{19C32B8D-512E-49A1-A0E6-109384C61E4D}">
      <dsp:nvSpPr>
        <dsp:cNvPr id="0" name=""/>
        <dsp:cNvSpPr/>
      </dsp:nvSpPr>
      <dsp:spPr>
        <a:xfrm rot="5400000">
          <a:off x="4077955" y="-3401073"/>
          <a:ext cx="626992" cy="74324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Software Design and Development (54%)</a:t>
          </a:r>
        </a:p>
      </dsp:txBody>
      <dsp:txXfrm rot="-5400000">
        <a:off x="675223" y="32266"/>
        <a:ext cx="7401850" cy="565778"/>
      </dsp:txXfrm>
    </dsp:sp>
    <dsp:sp modelId="{AAD30B60-88C6-4919-B6DD-9F480459E84E}">
      <dsp:nvSpPr>
        <dsp:cNvPr id="0" name=""/>
        <dsp:cNvSpPr/>
      </dsp:nvSpPr>
      <dsp:spPr>
        <a:xfrm rot="5400000">
          <a:off x="-144690" y="992203"/>
          <a:ext cx="964603" cy="6752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DDD</a:t>
          </a:r>
        </a:p>
      </dsp:txBody>
      <dsp:txXfrm rot="-5400000">
        <a:off x="1" y="1185123"/>
        <a:ext cx="675222" cy="289381"/>
      </dsp:txXfrm>
    </dsp:sp>
    <dsp:sp modelId="{0DFDFC6D-8604-4378-B6A3-6A6720006C95}">
      <dsp:nvSpPr>
        <dsp:cNvPr id="0" name=""/>
        <dsp:cNvSpPr/>
      </dsp:nvSpPr>
      <dsp:spPr>
        <a:xfrm rot="5400000">
          <a:off x="4077955" y="-2555219"/>
          <a:ext cx="626992" cy="74324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Database Design and Development (33%)</a:t>
          </a:r>
        </a:p>
      </dsp:txBody>
      <dsp:txXfrm rot="-5400000">
        <a:off x="675223" y="878120"/>
        <a:ext cx="7401850" cy="565778"/>
      </dsp:txXfrm>
    </dsp:sp>
    <dsp:sp modelId="{17253025-0BE3-46B4-B2C8-BFD879D75B26}">
      <dsp:nvSpPr>
        <dsp:cNvPr id="0" name=""/>
        <dsp:cNvSpPr/>
      </dsp:nvSpPr>
      <dsp:spPr>
        <a:xfrm rot="5400000">
          <a:off x="-144690" y="1838057"/>
          <a:ext cx="964603" cy="675222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rgbClr val="FF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 rot="-5400000">
        <a:off x="1" y="2030977"/>
        <a:ext cx="675222" cy="289381"/>
      </dsp:txXfrm>
    </dsp:sp>
    <dsp:sp modelId="{B2D4CD90-7709-4B59-AC85-D09667CFC12B}">
      <dsp:nvSpPr>
        <dsp:cNvPr id="0" name=""/>
        <dsp:cNvSpPr/>
      </dsp:nvSpPr>
      <dsp:spPr>
        <a:xfrm rot="5400000">
          <a:off x="4077955" y="-1709365"/>
          <a:ext cx="626992" cy="74324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b="1" kern="1200" dirty="0">
              <a:latin typeface="+mn-lt"/>
            </a:rPr>
            <a:t>Assignment</a:t>
          </a:r>
          <a:r>
            <a:rPr lang="en-US" sz="3200" b="0" kern="1200" dirty="0">
              <a:latin typeface="+mn-lt"/>
            </a:rPr>
            <a:t> (</a:t>
          </a:r>
          <a:r>
            <a:rPr lang="en-US" sz="3200" b="0" kern="1200" dirty="0">
              <a:solidFill>
                <a:srgbClr val="FF0000"/>
              </a:solidFill>
              <a:latin typeface="+mn-lt"/>
            </a:rPr>
            <a:t>⅓ of marks</a:t>
          </a:r>
          <a:r>
            <a:rPr lang="en-US" sz="3200" b="0" kern="1200" dirty="0">
              <a:latin typeface="+mn-lt"/>
            </a:rPr>
            <a:t>)</a:t>
          </a:r>
          <a:endParaRPr lang="en-US" sz="3200" b="1" kern="1200" dirty="0">
            <a:latin typeface="+mn-lt"/>
          </a:endParaRPr>
        </a:p>
      </dsp:txBody>
      <dsp:txXfrm rot="-5400000">
        <a:off x="675223" y="1723974"/>
        <a:ext cx="7401850" cy="565778"/>
      </dsp:txXfrm>
    </dsp:sp>
    <dsp:sp modelId="{056CCBB6-5CE0-4348-89C6-99FB2D3AB62B}">
      <dsp:nvSpPr>
        <dsp:cNvPr id="0" name=""/>
        <dsp:cNvSpPr/>
      </dsp:nvSpPr>
      <dsp:spPr>
        <a:xfrm rot="5400000">
          <a:off x="-144690" y="2683911"/>
          <a:ext cx="964603" cy="67522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C/Sys</a:t>
          </a:r>
        </a:p>
      </dsp:txBody>
      <dsp:txXfrm rot="-5400000">
        <a:off x="1" y="2876831"/>
        <a:ext cx="675222" cy="289381"/>
      </dsp:txXfrm>
    </dsp:sp>
    <dsp:sp modelId="{90709722-0E94-45E4-BEDD-48CB660682DD}">
      <dsp:nvSpPr>
        <dsp:cNvPr id="0" name=""/>
        <dsp:cNvSpPr/>
      </dsp:nvSpPr>
      <dsp:spPr>
        <a:xfrm rot="5400000">
          <a:off x="4077955" y="-863511"/>
          <a:ext cx="626992" cy="74324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Computer Systems (13%)</a:t>
          </a:r>
        </a:p>
      </dsp:txBody>
      <dsp:txXfrm rot="-5400000">
        <a:off x="675223" y="2569828"/>
        <a:ext cx="7401850" cy="565778"/>
      </dsp:txXfrm>
    </dsp:sp>
    <dsp:sp modelId="{EB2E52AE-8FCF-47D0-B499-CFCFAF1883A9}">
      <dsp:nvSpPr>
        <dsp:cNvPr id="0" name=""/>
        <dsp:cNvSpPr/>
      </dsp:nvSpPr>
      <dsp:spPr>
        <a:xfrm rot="5400000">
          <a:off x="-144690" y="3529765"/>
          <a:ext cx="964603" cy="675222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rgbClr val="FF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-5400000">
        <a:off x="1" y="3722685"/>
        <a:ext cx="675222" cy="289381"/>
      </dsp:txXfrm>
    </dsp:sp>
    <dsp:sp modelId="{C92F1771-01AA-4FF3-B7EC-0229DB7A592C}">
      <dsp:nvSpPr>
        <dsp:cNvPr id="0" name=""/>
        <dsp:cNvSpPr/>
      </dsp:nvSpPr>
      <dsp:spPr>
        <a:xfrm rot="5400000">
          <a:off x="4077955" y="-17657"/>
          <a:ext cx="626992" cy="74324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b="1" kern="1200" dirty="0">
              <a:latin typeface="+mn-lt"/>
            </a:rPr>
            <a:t>Exam</a:t>
          </a:r>
          <a:r>
            <a:rPr lang="en-US" sz="3200" b="0" kern="1200" dirty="0">
              <a:latin typeface="+mn-lt"/>
            </a:rPr>
            <a:t> (</a:t>
          </a:r>
          <a:r>
            <a:rPr lang="en-US" sz="3200" b="0" kern="1200" dirty="0">
              <a:solidFill>
                <a:srgbClr val="FF0000"/>
              </a:solidFill>
              <a:latin typeface="+mn-lt"/>
            </a:rPr>
            <a:t>⅔ of marks</a:t>
          </a:r>
          <a:r>
            <a:rPr lang="en-US" sz="3200" b="0" kern="1200" dirty="0">
              <a:latin typeface="+mn-lt"/>
            </a:rPr>
            <a:t>)</a:t>
          </a:r>
          <a:endParaRPr lang="en-US" sz="3200" b="1" kern="1200" dirty="0">
            <a:latin typeface="+mn-lt"/>
          </a:endParaRPr>
        </a:p>
      </dsp:txBody>
      <dsp:txXfrm rot="-5400000">
        <a:off x="675223" y="3415682"/>
        <a:ext cx="7401850" cy="5657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4825" tIns="47413" rIns="94825" bIns="47413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4825" tIns="47413" rIns="94825" bIns="47413" rtlCol="0"/>
          <a:lstStyle>
            <a:lvl1pPr algn="r">
              <a:defRPr sz="1200"/>
            </a:lvl1pPr>
          </a:lstStyle>
          <a:p>
            <a:fld id="{274ED78D-BE89-4050-AADC-91C1AEDB79A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6"/>
            <a:ext cx="2945659" cy="498055"/>
          </a:xfrm>
          <a:prstGeom prst="rect">
            <a:avLst/>
          </a:prstGeom>
        </p:spPr>
        <p:txBody>
          <a:bodyPr vert="horz" lIns="94825" tIns="47413" rIns="94825" bIns="47413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6"/>
            <a:ext cx="2945659" cy="498055"/>
          </a:xfrm>
          <a:prstGeom prst="rect">
            <a:avLst/>
          </a:prstGeom>
        </p:spPr>
        <p:txBody>
          <a:bodyPr vert="horz" lIns="94825" tIns="47413" rIns="94825" bIns="47413" rtlCol="0" anchor="b"/>
          <a:lstStyle>
            <a:lvl1pPr algn="r">
              <a:defRPr sz="1200"/>
            </a:lvl1pPr>
          </a:lstStyle>
          <a:p>
            <a:fld id="{2641C98A-28E4-46E0-AF4C-A09FF0A4E0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9482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jpg>
</file>

<file path=ppt/media/image14.png>
</file>

<file path=ppt/media/image15.gif>
</file>

<file path=ppt/media/image16.gif>
</file>

<file path=ppt/media/image17.gif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4825" tIns="47413" rIns="94825" bIns="47413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4825" tIns="47413" rIns="94825" bIns="47413" rtlCol="0"/>
          <a:lstStyle>
            <a:lvl1pPr algn="r">
              <a:defRPr sz="1200"/>
            </a:lvl1pPr>
          </a:lstStyle>
          <a:p>
            <a:fld id="{F753D232-8CA9-411B-9C82-7D88145D99E1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47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825" tIns="47413" rIns="94825" bIns="47413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5"/>
            <a:ext cx="5438140" cy="3908615"/>
          </a:xfrm>
          <a:prstGeom prst="rect">
            <a:avLst/>
          </a:prstGeom>
        </p:spPr>
        <p:txBody>
          <a:bodyPr vert="horz" lIns="94825" tIns="47413" rIns="94825" bIns="47413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6"/>
            <a:ext cx="2945659" cy="498055"/>
          </a:xfrm>
          <a:prstGeom prst="rect">
            <a:avLst/>
          </a:prstGeom>
        </p:spPr>
        <p:txBody>
          <a:bodyPr vert="horz" lIns="94825" tIns="47413" rIns="94825" bIns="47413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6"/>
            <a:ext cx="2945659" cy="498055"/>
          </a:xfrm>
          <a:prstGeom prst="rect">
            <a:avLst/>
          </a:prstGeom>
        </p:spPr>
        <p:txBody>
          <a:bodyPr vert="horz" lIns="94825" tIns="47413" rIns="94825" bIns="47413" rtlCol="0" anchor="b"/>
          <a:lstStyle>
            <a:lvl1pPr algn="r">
              <a:defRPr sz="1200"/>
            </a:lvl1pPr>
          </a:lstStyle>
          <a:p>
            <a:fld id="{265FC814-8CAE-44D9-AECE-C1B52634DD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331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mnicalculator.com/math/twos-complement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hiteboard.fi/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bc.co.uk/bitesize/guides/zsnbr82/revision/8" TargetMode="External"/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Scalable_Vector_Graphics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mnicalculator.com/math/twos-complemen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bc.co.uk/bitesize/guides/zsnbr82/revision/6" TargetMode="External"/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iteboard.chat/" TargetMode="External"/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Color_depth" TargetMode="External"/></Relationships>
</file>

<file path=ppt/notesSlides/_rels/notes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iteboard.chat/" TargetMode="External"/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Color_depth" TargetMode="Externa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Hide as appropriate</a:t>
            </a:r>
            <a:endParaRPr lang="en-GB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E5B5-A979-4370-A255-218EAB36A5F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503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0042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72580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613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8931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4254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2368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5    b 51    c 165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82990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392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6830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 1101    b 011111    c 11001100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8141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Hide as appropriate</a:t>
            </a:r>
            <a:endParaRPr lang="en-GB" dirty="0">
              <a:cs typeface="Calibri"/>
            </a:endParaRPr>
          </a:p>
          <a:p>
            <a:r>
              <a:rPr lang="en-GB" dirty="0">
                <a:cs typeface="Calibri"/>
              </a:rPr>
              <a:t>Prelim 1 ~ end of SDD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cs typeface="Calibri"/>
              </a:rPr>
              <a:t>Prelim 2 ~ end of DDD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E5B5-A979-4370-A255-218EAB36A5F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5555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https://www.omnicalculator.com/math/twos-complement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6548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0101 0111 = 87, 1010 1010 = 170</a:t>
            </a:r>
          </a:p>
          <a:p>
            <a:r>
              <a:rPr lang="en-GB" dirty="0"/>
              <a:t>17 = 0001 0001,  198 = 1100 0110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45233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9890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8609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Note: only ever a decimal value, i.e. 0 point something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88794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Note: only ever a decimal value, i.e. 0 point something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3475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Note: only ever a decimal value, i.e. 0 point something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65146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Only</a:t>
            </a:r>
            <a:r>
              <a:rPr lang="en-GB" baseline="0" dirty="0"/>
              <a:t> decimal part, no integer</a:t>
            </a:r>
          </a:p>
          <a:p>
            <a:r>
              <a:rPr lang="en-GB" baseline="0" dirty="0"/>
              <a:t>See 2018 Specimen Q12,  2018 Q4(b),  2019 13(d),  2022 Q5, 2023 Q10(a)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98943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Only</a:t>
            </a:r>
            <a:r>
              <a:rPr lang="en-GB" baseline="0" dirty="0"/>
              <a:t> decimal part, no integer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8660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2 is in denary</a:t>
            </a:r>
            <a:r>
              <a:rPr lang="en-GB" baseline="0" dirty="0"/>
              <a:t> as 2 in binary is 10</a:t>
            </a:r>
            <a:r>
              <a:rPr lang="en-GB" b="1" baseline="0" dirty="0"/>
              <a:t>!</a:t>
            </a:r>
            <a:endParaRPr lang="en-GB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0401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78235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82229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(a) 674, 3  (b) 25, 5  (c) 94, -3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045824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81543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https://whiteboard.fi/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9162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8789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23652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812243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https://en.wikipedia.org/wiki/ASCII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48820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3959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https://www.ascii-code.com/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3167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49613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899798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(a) 5 x 8 = 40  (b) 8 x 8 = 64  (c) 10 x 8 = 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594004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2013 Q25(a),   2018 Q22(b),   2018 Specimen Q8,   2019 Q12,   2021 Q9,   2023 Q1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73979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Polygon – a shape with straight sides</a:t>
            </a:r>
            <a:r>
              <a:rPr lang="en-GB" baseline="0" dirty="0"/>
              <a:t> (regular and irregular shapes )</a:t>
            </a:r>
          </a:p>
          <a:p>
            <a:endParaRPr lang="en-GB" baseline="0" dirty="0"/>
          </a:p>
          <a:p>
            <a:r>
              <a:rPr lang="en-GB" dirty="0"/>
              <a:t>https://www.adobe.com/creativecloud/file-types/image/vector.html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044432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https://deliciousbrains.com/svg-advantages-developers/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82887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1178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385937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976158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178002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Link: https://mrfriendcs.github.io/n5-cs/wdd/N5-WDD-SVG-Practise/</a:t>
            </a:r>
          </a:p>
          <a:p>
            <a:r>
              <a:rPr lang="en-GB" dirty="0"/>
              <a:t>Bitesize:</a:t>
            </a:r>
            <a:r>
              <a:rPr lang="en-GB" baseline="0" dirty="0"/>
              <a:t> </a:t>
            </a:r>
            <a:r>
              <a:rPr lang="en-GB" dirty="0">
                <a:hlinkClick r:id="rId3"/>
              </a:rPr>
              <a:t>https://www.bbc.co.uk/bitesize/guides/zsnbr82/revision/8</a:t>
            </a:r>
            <a:endParaRPr lang="en-GB" baseline="0" dirty="0"/>
          </a:p>
          <a:p>
            <a:r>
              <a:rPr lang="en-GB" baseline="0" dirty="0"/>
              <a:t>SVG: </a:t>
            </a:r>
            <a:r>
              <a:rPr lang="en-GB" dirty="0">
                <a:hlinkClick r:id="rId4"/>
              </a:rPr>
              <a:t>https://en.wikipedia.org/wiki/Scalable_Vector_Graphics</a:t>
            </a: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W3 Schools: https://www.w3schools.com/graphics/svg_intro.asp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1263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https://www.omnicalculator.com/math/twos-complement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34384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2018 Q18(e),   2019 Q13(b),   2022 10(d),   2023 Q9(c),   2023 Specimen Q12(d)</a:t>
            </a:r>
          </a:p>
          <a:p>
            <a:endParaRPr lang="en-GB" dirty="0"/>
          </a:p>
          <a:p>
            <a:r>
              <a:rPr lang="en-GB" dirty="0"/>
              <a:t>https://www.adobe.com/creativecloud/file-types/image/raster.html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53747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78015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See N5 CS 2023 Specimen Q12(d)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67227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See N5 CS 2023 Specimen Q12(d)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325988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Pixel = </a:t>
            </a:r>
            <a:r>
              <a:rPr lang="en-GB" b="0" dirty="0"/>
              <a:t>Pi</a:t>
            </a:r>
            <a:r>
              <a:rPr lang="en-GB" dirty="0"/>
              <a:t>cture Element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Bitesize: </a:t>
            </a:r>
            <a:r>
              <a:rPr lang="en-GB" dirty="0">
                <a:hlinkClick r:id="rId3"/>
              </a:rPr>
              <a:t>https://www.bbc.co.uk/bitesize/guides/zsnbr82/revision/6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842503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Whiteboard:</a:t>
            </a:r>
            <a:r>
              <a:rPr lang="en-GB" baseline="0" dirty="0"/>
              <a:t> </a:t>
            </a:r>
            <a:r>
              <a:rPr lang="en-GB" dirty="0">
                <a:hlinkClick r:id="rId3"/>
              </a:rPr>
              <a:t>https://www.whiteboard.chat/</a:t>
            </a:r>
            <a:endParaRPr lang="en-GB" dirty="0"/>
          </a:p>
          <a:p>
            <a:r>
              <a:rPr lang="en-GB" dirty="0"/>
              <a:t>Colour</a:t>
            </a:r>
            <a:r>
              <a:rPr lang="en-GB" baseline="0" dirty="0"/>
              <a:t> depth: </a:t>
            </a:r>
            <a:r>
              <a:rPr lang="en-GB" dirty="0">
                <a:hlinkClick r:id="rId4"/>
              </a:rPr>
              <a:t>https://en.wikipedia.org/wiki/Color_depth</a:t>
            </a:r>
            <a:endParaRPr lang="en-GB" dirty="0"/>
          </a:p>
          <a:p>
            <a:r>
              <a:rPr lang="en-GB" dirty="0"/>
              <a:t>How many colours?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455086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Whiteboard:</a:t>
            </a:r>
            <a:r>
              <a:rPr lang="en-GB" baseline="0" dirty="0"/>
              <a:t> </a:t>
            </a:r>
            <a:r>
              <a:rPr lang="en-GB" dirty="0">
                <a:hlinkClick r:id="rId3"/>
              </a:rPr>
              <a:t>https://www.whiteboard.chat/</a:t>
            </a:r>
            <a:endParaRPr lang="en-GB" dirty="0"/>
          </a:p>
          <a:p>
            <a:r>
              <a:rPr lang="en-GB" dirty="0"/>
              <a:t>Colour</a:t>
            </a:r>
            <a:r>
              <a:rPr lang="en-GB" baseline="0" dirty="0"/>
              <a:t> depth: </a:t>
            </a:r>
            <a:r>
              <a:rPr lang="en-GB" dirty="0">
                <a:hlinkClick r:id="rId4"/>
              </a:rPr>
              <a:t>https://en.wikipedia.org/wiki/Color_depth</a:t>
            </a:r>
            <a:endParaRPr lang="en-GB" dirty="0"/>
          </a:p>
          <a:p>
            <a:r>
              <a:rPr lang="en-GB" dirty="0"/>
              <a:t>How many colours?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12072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https://www.adobe.com/creativecloud/file-types/image/raster/jpeg-file.html</a:t>
            </a:r>
          </a:p>
          <a:p>
            <a:r>
              <a:rPr lang="en-GB" dirty="0"/>
              <a:t>https://www.adobe.com/creativecloud/file-types/image/raster/png-file.html</a:t>
            </a:r>
          </a:p>
          <a:p>
            <a:r>
              <a:rPr lang="en-GB" dirty="0"/>
              <a:t>https://www.adobe.com/creativecloud/file-types/image/raster/gif-file.html</a:t>
            </a:r>
          </a:p>
          <a:p>
            <a:r>
              <a:rPr lang="en-GB" dirty="0"/>
              <a:t>https://www.adobe.com/creativecloud/file-types/image/vector/svg-file.html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69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289124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https://www.adobe.com/creativecloud/file-types/image/raster/jpeg-file.html</a:t>
            </a:r>
          </a:p>
          <a:p>
            <a:r>
              <a:rPr lang="en-GB" dirty="0"/>
              <a:t>https://www.adobe.com/creativecloud/file-types/image/raster/png-file.html</a:t>
            </a:r>
          </a:p>
          <a:p>
            <a:r>
              <a:rPr lang="en-GB" dirty="0"/>
              <a:t>https://www.adobe.com/creativecloud/file-types/image/raster/gif-file.html</a:t>
            </a:r>
          </a:p>
          <a:p>
            <a:r>
              <a:rPr lang="en-GB" dirty="0"/>
              <a:t>https://www.adobe.com/creativecloud/file-types/image/vector/svg-file.html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098121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693738"/>
            <a:ext cx="6069013" cy="3413125"/>
          </a:xfrm>
          <a:ln/>
        </p:spPr>
      </p:sp>
      <p:sp>
        <p:nvSpPr>
          <p:cNvPr id="921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0306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92883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0375" y="693738"/>
            <a:ext cx="6069013" cy="3413125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0685532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48107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230916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ALU: 2018 Spec    2018 Q21(b)(iii)   Q21(d)(ii)   2019 Q10(b)   2022 Q10(b)(</a:t>
            </a:r>
            <a:r>
              <a:rPr lang="en-GB" dirty="0" err="1"/>
              <a:t>i</a:t>
            </a:r>
            <a:r>
              <a:rPr lang="en-GB" dirty="0"/>
              <a:t>)   2023 Spec Q11(b)(iii)</a:t>
            </a:r>
          </a:p>
          <a:p>
            <a:r>
              <a:rPr lang="en-GB" dirty="0"/>
              <a:t>Register: 2018 Spec Q21(d)(</a:t>
            </a:r>
            <a:r>
              <a:rPr lang="en-GB" dirty="0" err="1"/>
              <a:t>i</a:t>
            </a:r>
            <a:r>
              <a:rPr lang="en-GB" dirty="0"/>
              <a:t>)</a:t>
            </a:r>
          </a:p>
          <a:p>
            <a:r>
              <a:rPr lang="en-GB" dirty="0"/>
              <a:t>Bus: 2018 Q21(iv)   2019 Q(d)(</a:t>
            </a:r>
            <a:r>
              <a:rPr lang="en-GB" dirty="0" err="1"/>
              <a:t>i</a:t>
            </a:r>
            <a:r>
              <a:rPr lang="en-GB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73602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202305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Input device: converts real-world information to binary data</a:t>
            </a:r>
          </a:p>
          <a:p>
            <a:r>
              <a:rPr lang="en-GB" dirty="0"/>
              <a:t>Output device: converts binary data to real-world</a:t>
            </a:r>
            <a:r>
              <a:rPr lang="en-GB" baseline="0" dirty="0"/>
              <a:t> information</a:t>
            </a:r>
          </a:p>
          <a:p>
            <a:r>
              <a:rPr lang="en-GB" baseline="0" dirty="0"/>
              <a:t>Processor / Central Processing Unit / CPU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73002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599757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ALU – comparison (&gt;, !=), logical (AND, OR), and arithmetic operators (*,</a:t>
            </a:r>
            <a:r>
              <a:rPr lang="en-GB" baseline="0" dirty="0"/>
              <a:t> +)</a:t>
            </a:r>
            <a:endParaRPr lang="en-GB" dirty="0"/>
          </a:p>
          <a:p>
            <a:r>
              <a:rPr lang="en-GB" dirty="0"/>
              <a:t>CU – fetch,</a:t>
            </a:r>
            <a:r>
              <a:rPr lang="en-GB" baseline="0" dirty="0"/>
              <a:t> decode, execute</a:t>
            </a:r>
          </a:p>
          <a:p>
            <a:r>
              <a:rPr lang="en-GB" baseline="0" dirty="0"/>
              <a:t>Registers – current instruction, data for ALU, results from ALU, addresses or instructions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79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41882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ALU – comparison (&gt;, !=), logical (AND, OR), and arithmetic operators (*,</a:t>
            </a:r>
            <a:r>
              <a:rPr lang="en-GB" baseline="0" dirty="0"/>
              <a:t> +)</a:t>
            </a:r>
            <a:endParaRPr lang="en-GB" dirty="0"/>
          </a:p>
          <a:p>
            <a:r>
              <a:rPr lang="en-GB" dirty="0"/>
              <a:t>CU – fetch,</a:t>
            </a:r>
            <a:r>
              <a:rPr lang="en-GB" baseline="0" dirty="0"/>
              <a:t> decode, execute</a:t>
            </a:r>
          </a:p>
          <a:p>
            <a:r>
              <a:rPr lang="en-GB" baseline="0" dirty="0"/>
              <a:t>Registers – current instruction, data for ALU, results from ALU, addresses or instructions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222774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ALU – comparison (&gt;, !=), logical (AND, OR), and arithmetic operators (*,</a:t>
            </a:r>
            <a:r>
              <a:rPr lang="en-GB" baseline="0" dirty="0"/>
              <a:t> +)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2648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24181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9722916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CU – fetch,</a:t>
            </a:r>
            <a:r>
              <a:rPr lang="en-GB" baseline="0" dirty="0"/>
              <a:t> decode, execute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55507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29269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/>
              <a:t>Registers – current instruction, data for ALU, results from ALU, addresses or instructions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35925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8824576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32-bit instruction:</a:t>
            </a:r>
          </a:p>
          <a:p>
            <a:pPr marL="179097" indent="-179097">
              <a:buFont typeface="Arial" panose="020B0604020202020204" pitchFamily="34" charset="0"/>
              <a:buChar char="•"/>
            </a:pPr>
            <a:r>
              <a:rPr lang="en-GB" dirty="0"/>
              <a:t>4-bit</a:t>
            </a:r>
            <a:r>
              <a:rPr lang="en-GB" baseline="0" dirty="0"/>
              <a:t> bus: 32 / 4 = 8 operations</a:t>
            </a:r>
          </a:p>
          <a:p>
            <a:pPr marL="179097" indent="-179097">
              <a:buFont typeface="Arial" panose="020B0604020202020204" pitchFamily="34" charset="0"/>
              <a:buChar char="•"/>
            </a:pPr>
            <a:r>
              <a:rPr lang="en-GB" baseline="0" dirty="0"/>
              <a:t>16-bit bus: 32 / 16 = 2 operations</a:t>
            </a:r>
            <a:endParaRPr lang="en-GB" dirty="0"/>
          </a:p>
          <a:p>
            <a:endParaRPr lang="en-GB" dirty="0"/>
          </a:p>
          <a:p>
            <a:r>
              <a:rPr lang="en-GB" dirty="0"/>
              <a:t>Current: 64</a:t>
            </a:r>
            <a:r>
              <a:rPr lang="en-GB" baseline="0" dirty="0"/>
              <a:t>-bit data bus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491718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32-bit instruction:</a:t>
            </a:r>
          </a:p>
          <a:p>
            <a:pPr marL="179097" indent="-179097">
              <a:buFont typeface="Arial" panose="020B0604020202020204" pitchFamily="34" charset="0"/>
              <a:buChar char="•"/>
            </a:pPr>
            <a:r>
              <a:rPr lang="en-GB" dirty="0"/>
              <a:t>4-bit</a:t>
            </a:r>
            <a:r>
              <a:rPr lang="en-GB" baseline="0" dirty="0"/>
              <a:t> bus: 32 / 4 = 8 operations</a:t>
            </a:r>
          </a:p>
          <a:p>
            <a:pPr marL="179097" indent="-179097">
              <a:buFont typeface="Arial" panose="020B0604020202020204" pitchFamily="34" charset="0"/>
              <a:buChar char="•"/>
            </a:pPr>
            <a:r>
              <a:rPr lang="en-GB" baseline="0" dirty="0"/>
              <a:t>16-bit bus: 32 / 16 = 2 operations</a:t>
            </a:r>
            <a:endParaRPr lang="en-GB" dirty="0"/>
          </a:p>
          <a:p>
            <a:endParaRPr lang="en-GB" dirty="0"/>
          </a:p>
          <a:p>
            <a:r>
              <a:rPr lang="en-GB" dirty="0"/>
              <a:t>Current: 64</a:t>
            </a:r>
            <a:r>
              <a:rPr lang="en-GB" baseline="0" dirty="0"/>
              <a:t>-bit data bus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89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57915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/>
              <a:t>Read (Info only – Higher)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dirty="0"/>
              <a:t>CU transfers address in register to Address Bus</a:t>
            </a:r>
            <a:endParaRPr lang="en-GB" baseline="0" dirty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dirty="0"/>
              <a:t>CU activates Read line</a:t>
            </a:r>
            <a:endParaRPr lang="en-GB" baseline="0" dirty="0"/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dirty="0"/>
              <a:t>Data</a:t>
            </a:r>
            <a:r>
              <a:rPr lang="en-GB" baseline="0" dirty="0"/>
              <a:t> transferred from memory to Registers using Data Bus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GB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Write (Info only): 1.  CU transfers address and data to buses  2.  CU activates Write line  3.  Data transferred to specified address in memory.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90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12373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91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329306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2018 Spec Q19(d)   2022 Q9(d)   2023 Q11(c)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93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8345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6655992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94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108554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2018 Q22(c)   2022 Q10(d)(ii)   2023 Q3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590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Automating / removing humans from the decisions.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91951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Nuclear – green?  No carbon!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975463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54703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035598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2018 Spec Q5(a)   2019 Q15(d)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846656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647523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Use rules to allow or deny data to pass through</a:t>
            </a:r>
          </a:p>
          <a:p>
            <a:endParaRPr lang="en-GB" dirty="0"/>
          </a:p>
          <a:p>
            <a:r>
              <a:rPr lang="en-GB" dirty="0"/>
              <a:t>https://www.simplilearn.com/tutorials/cyber-security-tutorial/what-is-firewall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253841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181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Electricity – RAM volatile</a:t>
            </a:r>
          </a:p>
          <a:p>
            <a:r>
              <a:rPr lang="en-GB" dirty="0"/>
              <a:t>Magnetism – HDD non-volatile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347680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Restricts access to a network</a:t>
            </a:r>
            <a:endParaRPr dirty="0"/>
          </a:p>
        </p:txBody>
      </p:sp>
      <p:sp>
        <p:nvSpPr>
          <p:cNvPr id="175" name="Google Shape;17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2018 Spec Q5(b)   2018 Q6   2021 Q6   2022 Q8(d)   2023 Q2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8766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GB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5FC814-8CAE-44D9-AECE-C1B52634DDCB}" type="slidenum">
              <a:rPr lang="en-GB" smtClean="0"/>
              <a:t>116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0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2893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1057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263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310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818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0521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8688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9106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671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3480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269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9D252-8CCD-413A-8985-BD7069A7B88F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9D830-E4D4-477F-A6A7-60AC2BA589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2437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mrfriendcs.github.io/n5-cs/wdd/N5-WDD-SVG-Practise/" TargetMode="Externa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N5 Computing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Systems</a:t>
            </a:r>
          </a:p>
        </p:txBody>
      </p:sp>
    </p:spTree>
    <p:extLst>
      <p:ext uri="{BB962C8B-B14F-4D97-AF65-F5344CB8AC3E}">
        <p14:creationId xmlns:p14="http://schemas.microsoft.com/office/powerpoint/2010/main" val="4239902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Binary?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Computers can store information using:</a:t>
            </a:r>
          </a:p>
          <a:p>
            <a:pPr lvl="1"/>
            <a:r>
              <a:rPr lang="en-GB" sz="3200" dirty="0"/>
              <a:t>Electricity</a:t>
            </a:r>
          </a:p>
          <a:p>
            <a:pPr lvl="1"/>
            <a:r>
              <a:rPr lang="en-GB" sz="3200" dirty="0"/>
              <a:t>Magnetism</a:t>
            </a:r>
          </a:p>
          <a:p>
            <a:pPr>
              <a:spcBef>
                <a:spcPts val="3000"/>
              </a:spcBef>
            </a:pPr>
            <a:r>
              <a:rPr lang="en-GB" sz="3600" dirty="0"/>
              <a:t>Need to represent </a:t>
            </a:r>
            <a:r>
              <a:rPr lang="en-GB" sz="3600" b="1" dirty="0"/>
              <a:t>Off</a:t>
            </a:r>
            <a:r>
              <a:rPr lang="en-GB" sz="3600" dirty="0"/>
              <a:t> and </a:t>
            </a:r>
            <a:r>
              <a:rPr lang="en-GB" sz="3600" b="1" dirty="0"/>
              <a:t>On</a:t>
            </a:r>
            <a:endParaRPr lang="en-GB" sz="3600" dirty="0"/>
          </a:p>
          <a:p>
            <a:pPr>
              <a:spcBef>
                <a:spcPts val="3000"/>
              </a:spcBef>
            </a:pPr>
            <a:r>
              <a:rPr lang="en-GB" sz="3600" dirty="0"/>
              <a:t>Binary uses </a:t>
            </a:r>
            <a:r>
              <a:rPr lang="en-GB" sz="3600" b="1" dirty="0"/>
              <a:t>0</a:t>
            </a:r>
            <a:r>
              <a:rPr lang="en-GB" sz="3600" dirty="0"/>
              <a:t> and </a:t>
            </a:r>
            <a:r>
              <a:rPr lang="en-GB" sz="3600" b="1" dirty="0"/>
              <a:t>1</a:t>
            </a:r>
          </a:p>
          <a:p>
            <a:pPr>
              <a:spcBef>
                <a:spcPts val="3000"/>
              </a:spcBef>
            </a:pPr>
            <a:r>
              <a:rPr lang="en-GB" sz="3600" dirty="0"/>
              <a:t>Note: A binary digit (0 or 1) is known as a </a:t>
            </a:r>
            <a:r>
              <a:rPr lang="en-GB" sz="3600" b="1" dirty="0"/>
              <a:t>bit</a:t>
            </a:r>
          </a:p>
        </p:txBody>
      </p:sp>
    </p:spTree>
    <p:extLst>
      <p:ext uri="{BB962C8B-B14F-4D97-AF65-F5344CB8AC3E}">
        <p14:creationId xmlns:p14="http://schemas.microsoft.com/office/powerpoint/2010/main" val="3979897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Compiler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349433" y="921166"/>
            <a:ext cx="3600000" cy="1080000"/>
          </a:xfrm>
          <a:prstGeom prst="roundRect">
            <a:avLst/>
          </a:pr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5349433" y="2691666"/>
            <a:ext cx="3600000" cy="1258351"/>
          </a:xfrm>
          <a:custGeom>
            <a:avLst/>
            <a:gdLst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3569996 w 3780000"/>
              <a:gd name="connsiteY2" fmla="*/ 0 h 1260000"/>
              <a:gd name="connsiteX3" fmla="*/ 3780000 w 3780000"/>
              <a:gd name="connsiteY3" fmla="*/ 210004 h 1260000"/>
              <a:gd name="connsiteX4" fmla="*/ 3780000 w 3780000"/>
              <a:gd name="connsiteY4" fmla="*/ 1049996 h 1260000"/>
              <a:gd name="connsiteX5" fmla="*/ 3569996 w 3780000"/>
              <a:gd name="connsiteY5" fmla="*/ 1260000 h 1260000"/>
              <a:gd name="connsiteX6" fmla="*/ 210004 w 3780000"/>
              <a:gd name="connsiteY6" fmla="*/ 1260000 h 1260000"/>
              <a:gd name="connsiteX7" fmla="*/ 0 w 3780000"/>
              <a:gd name="connsiteY7" fmla="*/ 1049996 h 1260000"/>
              <a:gd name="connsiteX8" fmla="*/ 0 w 3780000"/>
              <a:gd name="connsiteY8" fmla="*/ 210004 h 1260000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1068011 w 3780000"/>
              <a:gd name="connsiteY6" fmla="*/ 1261651 h 1261651"/>
              <a:gd name="connsiteX7" fmla="*/ 210004 w 3780000"/>
              <a:gd name="connsiteY7" fmla="*/ 1260000 h 1261651"/>
              <a:gd name="connsiteX8" fmla="*/ 0 w 3780000"/>
              <a:gd name="connsiteY8" fmla="*/ 1049996 h 1261651"/>
              <a:gd name="connsiteX9" fmla="*/ 0 w 3780000"/>
              <a:gd name="connsiteY9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2599928 w 3780000"/>
              <a:gd name="connsiteY6" fmla="*/ 1261651 h 1261651"/>
              <a:gd name="connsiteX7" fmla="*/ 1068011 w 3780000"/>
              <a:gd name="connsiteY7" fmla="*/ 1261651 h 1261651"/>
              <a:gd name="connsiteX8" fmla="*/ 210004 w 3780000"/>
              <a:gd name="connsiteY8" fmla="*/ 1260000 h 1261651"/>
              <a:gd name="connsiteX9" fmla="*/ 0 w 3780000"/>
              <a:gd name="connsiteY9" fmla="*/ 1049996 h 1261651"/>
              <a:gd name="connsiteX10" fmla="*/ 0 w 3780000"/>
              <a:gd name="connsiteY10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2599928 w 3780000"/>
              <a:gd name="connsiteY7" fmla="*/ 1261651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3017758 w 3780000"/>
              <a:gd name="connsiteY7" fmla="*/ 1253173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756861 w 3780000"/>
              <a:gd name="connsiteY8" fmla="*/ 1257412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1877001 w 3780000"/>
              <a:gd name="connsiteY8" fmla="*/ 1247238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1877001 w 3780000"/>
              <a:gd name="connsiteY7" fmla="*/ 1247238 h 1260000"/>
              <a:gd name="connsiteX8" fmla="*/ 210004 w 3780000"/>
              <a:gd name="connsiteY8" fmla="*/ 1260000 h 1260000"/>
              <a:gd name="connsiteX9" fmla="*/ 0 w 3780000"/>
              <a:gd name="connsiteY9" fmla="*/ 1049996 h 1260000"/>
              <a:gd name="connsiteX10" fmla="*/ 0 w 3780000"/>
              <a:gd name="connsiteY10" fmla="*/ 210004 h 1260000"/>
              <a:gd name="connsiteX0" fmla="*/ 0 w 3780000"/>
              <a:gd name="connsiteY0" fmla="*/ 210004 h 1271281"/>
              <a:gd name="connsiteX1" fmla="*/ 210004 w 3780000"/>
              <a:gd name="connsiteY1" fmla="*/ 0 h 1271281"/>
              <a:gd name="connsiteX2" fmla="*/ 1875533 w 3780000"/>
              <a:gd name="connsiteY2" fmla="*/ 2867 h 1271281"/>
              <a:gd name="connsiteX3" fmla="*/ 3569996 w 3780000"/>
              <a:gd name="connsiteY3" fmla="*/ 0 h 1271281"/>
              <a:gd name="connsiteX4" fmla="*/ 3780000 w 3780000"/>
              <a:gd name="connsiteY4" fmla="*/ 210004 h 1271281"/>
              <a:gd name="connsiteX5" fmla="*/ 3780000 w 3780000"/>
              <a:gd name="connsiteY5" fmla="*/ 1049996 h 1271281"/>
              <a:gd name="connsiteX6" fmla="*/ 3569996 w 3780000"/>
              <a:gd name="connsiteY6" fmla="*/ 1260000 h 1271281"/>
              <a:gd name="connsiteX7" fmla="*/ 1877001 w 3780000"/>
              <a:gd name="connsiteY7" fmla="*/ 1247238 h 1271281"/>
              <a:gd name="connsiteX8" fmla="*/ 210004 w 3780000"/>
              <a:gd name="connsiteY8" fmla="*/ 1260000 h 1271281"/>
              <a:gd name="connsiteX9" fmla="*/ 0 w 3780000"/>
              <a:gd name="connsiteY9" fmla="*/ 1049996 h 1271281"/>
              <a:gd name="connsiteX10" fmla="*/ 0 w 3780000"/>
              <a:gd name="connsiteY10" fmla="*/ 210004 h 1271281"/>
              <a:gd name="connsiteX0" fmla="*/ 0 w 3780000"/>
              <a:gd name="connsiteY0" fmla="*/ 210004 h 1271276"/>
              <a:gd name="connsiteX1" fmla="*/ 210004 w 3780000"/>
              <a:gd name="connsiteY1" fmla="*/ 0 h 1271276"/>
              <a:gd name="connsiteX2" fmla="*/ 1875533 w 3780000"/>
              <a:gd name="connsiteY2" fmla="*/ 2867 h 1271276"/>
              <a:gd name="connsiteX3" fmla="*/ 3569996 w 3780000"/>
              <a:gd name="connsiteY3" fmla="*/ 0 h 1271276"/>
              <a:gd name="connsiteX4" fmla="*/ 3780000 w 3780000"/>
              <a:gd name="connsiteY4" fmla="*/ 210004 h 1271276"/>
              <a:gd name="connsiteX5" fmla="*/ 3780000 w 3780000"/>
              <a:gd name="connsiteY5" fmla="*/ 1049996 h 1271276"/>
              <a:gd name="connsiteX6" fmla="*/ 3569996 w 3780000"/>
              <a:gd name="connsiteY6" fmla="*/ 1260000 h 1271276"/>
              <a:gd name="connsiteX7" fmla="*/ 1877001 w 3780000"/>
              <a:gd name="connsiteY7" fmla="*/ 1247238 h 1271276"/>
              <a:gd name="connsiteX8" fmla="*/ 210004 w 3780000"/>
              <a:gd name="connsiteY8" fmla="*/ 1260000 h 1271276"/>
              <a:gd name="connsiteX9" fmla="*/ 0 w 3780000"/>
              <a:gd name="connsiteY9" fmla="*/ 1049996 h 1271276"/>
              <a:gd name="connsiteX10" fmla="*/ 0 w 3780000"/>
              <a:gd name="connsiteY10" fmla="*/ 210004 h 1271276"/>
              <a:gd name="connsiteX0" fmla="*/ 0 w 3780000"/>
              <a:gd name="connsiteY0" fmla="*/ 210004 h 1271281"/>
              <a:gd name="connsiteX1" fmla="*/ 210004 w 3780000"/>
              <a:gd name="connsiteY1" fmla="*/ 0 h 1271281"/>
              <a:gd name="connsiteX2" fmla="*/ 1875533 w 3780000"/>
              <a:gd name="connsiteY2" fmla="*/ 2867 h 1271281"/>
              <a:gd name="connsiteX3" fmla="*/ 3569996 w 3780000"/>
              <a:gd name="connsiteY3" fmla="*/ 0 h 1271281"/>
              <a:gd name="connsiteX4" fmla="*/ 3780000 w 3780000"/>
              <a:gd name="connsiteY4" fmla="*/ 210004 h 1271281"/>
              <a:gd name="connsiteX5" fmla="*/ 3780000 w 3780000"/>
              <a:gd name="connsiteY5" fmla="*/ 1049996 h 1271281"/>
              <a:gd name="connsiteX6" fmla="*/ 3569996 w 3780000"/>
              <a:gd name="connsiteY6" fmla="*/ 1260000 h 1271281"/>
              <a:gd name="connsiteX7" fmla="*/ 1877001 w 3780000"/>
              <a:gd name="connsiteY7" fmla="*/ 1247238 h 1271281"/>
              <a:gd name="connsiteX8" fmla="*/ 210004 w 3780000"/>
              <a:gd name="connsiteY8" fmla="*/ 1260000 h 1271281"/>
              <a:gd name="connsiteX9" fmla="*/ 0 w 3780000"/>
              <a:gd name="connsiteY9" fmla="*/ 1049996 h 1271281"/>
              <a:gd name="connsiteX10" fmla="*/ 0 w 3780000"/>
              <a:gd name="connsiteY10" fmla="*/ 210004 h 1271281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210004 w 3780000"/>
              <a:gd name="connsiteY7" fmla="*/ 1260000 h 1260000"/>
              <a:gd name="connsiteX8" fmla="*/ 0 w 3780000"/>
              <a:gd name="connsiteY8" fmla="*/ 1049996 h 1260000"/>
              <a:gd name="connsiteX9" fmla="*/ 0 w 3780000"/>
              <a:gd name="connsiteY9" fmla="*/ 210004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80000" h="1260000">
                <a:moveTo>
                  <a:pt x="0" y="210004"/>
                </a:moveTo>
                <a:cubicBezTo>
                  <a:pt x="0" y="94022"/>
                  <a:pt x="94022" y="0"/>
                  <a:pt x="210004" y="0"/>
                </a:cubicBezTo>
                <a:lnTo>
                  <a:pt x="1875533" y="2867"/>
                </a:lnTo>
                <a:lnTo>
                  <a:pt x="3569996" y="0"/>
                </a:lnTo>
                <a:cubicBezTo>
                  <a:pt x="3685978" y="0"/>
                  <a:pt x="3780000" y="94022"/>
                  <a:pt x="3780000" y="210004"/>
                </a:cubicBezTo>
                <a:lnTo>
                  <a:pt x="3780000" y="1049996"/>
                </a:lnTo>
                <a:cubicBezTo>
                  <a:pt x="3780000" y="1165978"/>
                  <a:pt x="3685978" y="1260000"/>
                  <a:pt x="3569996" y="1260000"/>
                </a:cubicBezTo>
                <a:lnTo>
                  <a:pt x="210004" y="1260000"/>
                </a:lnTo>
                <a:cubicBezTo>
                  <a:pt x="94022" y="1260000"/>
                  <a:pt x="0" y="1165978"/>
                  <a:pt x="0" y="1049996"/>
                </a:cubicBezTo>
                <a:lnTo>
                  <a:pt x="0" y="210004"/>
                </a:lnTo>
                <a:close/>
              </a:path>
            </a:pathLst>
          </a:cu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645725" y="5267053"/>
            <a:ext cx="2880000" cy="1260000"/>
          </a:xfrm>
          <a:custGeom>
            <a:avLst/>
            <a:gdLst>
              <a:gd name="connsiteX0" fmla="*/ 0 w 3779999"/>
              <a:gd name="connsiteY0" fmla="*/ 168003 h 1008000"/>
              <a:gd name="connsiteX1" fmla="*/ 168003 w 3779999"/>
              <a:gd name="connsiteY1" fmla="*/ 0 h 1008000"/>
              <a:gd name="connsiteX2" fmla="*/ 3611996 w 3779999"/>
              <a:gd name="connsiteY2" fmla="*/ 0 h 1008000"/>
              <a:gd name="connsiteX3" fmla="*/ 3779999 w 3779999"/>
              <a:gd name="connsiteY3" fmla="*/ 168003 h 1008000"/>
              <a:gd name="connsiteX4" fmla="*/ 3779999 w 3779999"/>
              <a:gd name="connsiteY4" fmla="*/ 839997 h 1008000"/>
              <a:gd name="connsiteX5" fmla="*/ 3611996 w 3779999"/>
              <a:gd name="connsiteY5" fmla="*/ 1008000 h 1008000"/>
              <a:gd name="connsiteX6" fmla="*/ 168003 w 3779999"/>
              <a:gd name="connsiteY6" fmla="*/ 1008000 h 1008000"/>
              <a:gd name="connsiteX7" fmla="*/ 0 w 3779999"/>
              <a:gd name="connsiteY7" fmla="*/ 839997 h 1008000"/>
              <a:gd name="connsiteX8" fmla="*/ 0 w 3779999"/>
              <a:gd name="connsiteY8" fmla="*/ 168003 h 100800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2819013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3044645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2823 h 1012820"/>
              <a:gd name="connsiteX1" fmla="*/ 168003 w 3779999"/>
              <a:gd name="connsiteY1" fmla="*/ 4820 h 1012820"/>
              <a:gd name="connsiteX2" fmla="*/ 3049090 w 3779999"/>
              <a:gd name="connsiteY2" fmla="*/ 0 h 1012820"/>
              <a:gd name="connsiteX3" fmla="*/ 3611996 w 3779999"/>
              <a:gd name="connsiteY3" fmla="*/ 4820 h 1012820"/>
              <a:gd name="connsiteX4" fmla="*/ 3779999 w 3779999"/>
              <a:gd name="connsiteY4" fmla="*/ 172823 h 1012820"/>
              <a:gd name="connsiteX5" fmla="*/ 3779999 w 3779999"/>
              <a:gd name="connsiteY5" fmla="*/ 844817 h 1012820"/>
              <a:gd name="connsiteX6" fmla="*/ 3611996 w 3779999"/>
              <a:gd name="connsiteY6" fmla="*/ 1012820 h 1012820"/>
              <a:gd name="connsiteX7" fmla="*/ 168003 w 3779999"/>
              <a:gd name="connsiteY7" fmla="*/ 1012820 h 1012820"/>
              <a:gd name="connsiteX8" fmla="*/ 0 w 3779999"/>
              <a:gd name="connsiteY8" fmla="*/ 844817 h 1012820"/>
              <a:gd name="connsiteX9" fmla="*/ 0 w 3779999"/>
              <a:gd name="connsiteY9" fmla="*/ 172823 h 101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79999" h="1012820">
                <a:moveTo>
                  <a:pt x="0" y="172823"/>
                </a:moveTo>
                <a:cubicBezTo>
                  <a:pt x="0" y="80038"/>
                  <a:pt x="75218" y="4820"/>
                  <a:pt x="168003" y="4820"/>
                </a:cubicBezTo>
                <a:lnTo>
                  <a:pt x="3049090" y="0"/>
                </a:lnTo>
                <a:lnTo>
                  <a:pt x="3611996" y="4820"/>
                </a:lnTo>
                <a:cubicBezTo>
                  <a:pt x="3704781" y="4820"/>
                  <a:pt x="3779999" y="80038"/>
                  <a:pt x="3779999" y="172823"/>
                </a:cubicBezTo>
                <a:lnTo>
                  <a:pt x="3779999" y="844817"/>
                </a:lnTo>
                <a:cubicBezTo>
                  <a:pt x="3779999" y="937602"/>
                  <a:pt x="3704781" y="1012820"/>
                  <a:pt x="3611996" y="1012820"/>
                </a:cubicBezTo>
                <a:lnTo>
                  <a:pt x="168003" y="1012820"/>
                </a:lnTo>
                <a:cubicBezTo>
                  <a:pt x="75218" y="1012820"/>
                  <a:pt x="0" y="937602"/>
                  <a:pt x="0" y="844817"/>
                </a:cubicBezTo>
                <a:lnTo>
                  <a:pt x="0" y="172823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74" name="Hexagon 73">
            <a:extLst>
              <a:ext uri="{FF2B5EF4-FFF2-40B4-BE49-F238E27FC236}">
                <a16:creationId xmlns:a16="http://schemas.microsoft.com/office/drawing/2014/main" id="{B2480A15-E356-4EBF-9C2F-F8B183E37F54}"/>
              </a:ext>
            </a:extLst>
          </p:cNvPr>
          <p:cNvSpPr/>
          <p:nvPr/>
        </p:nvSpPr>
        <p:spPr>
          <a:xfrm>
            <a:off x="7523414" y="5260703"/>
            <a:ext cx="2520000" cy="1264207"/>
          </a:xfrm>
          <a:custGeom>
            <a:avLst/>
            <a:gdLst>
              <a:gd name="connsiteX0" fmla="*/ 0 w 2520000"/>
              <a:gd name="connsiteY0" fmla="*/ 630000 h 1260000"/>
              <a:gd name="connsiteX1" fmla="*/ 315000 w 2520000"/>
              <a:gd name="connsiteY1" fmla="*/ 0 h 1260000"/>
              <a:gd name="connsiteX2" fmla="*/ 2205000 w 2520000"/>
              <a:gd name="connsiteY2" fmla="*/ 0 h 1260000"/>
              <a:gd name="connsiteX3" fmla="*/ 2520000 w 2520000"/>
              <a:gd name="connsiteY3" fmla="*/ 630000 h 1260000"/>
              <a:gd name="connsiteX4" fmla="*/ 2205000 w 2520000"/>
              <a:gd name="connsiteY4" fmla="*/ 1260000 h 1260000"/>
              <a:gd name="connsiteX5" fmla="*/ 315000 w 2520000"/>
              <a:gd name="connsiteY5" fmla="*/ 1260000 h 1260000"/>
              <a:gd name="connsiteX6" fmla="*/ 0 w 2520000"/>
              <a:gd name="connsiteY6" fmla="*/ 630000 h 1260000"/>
              <a:gd name="connsiteX0" fmla="*/ 0 w 2520000"/>
              <a:gd name="connsiteY0" fmla="*/ 646017 h 1276017"/>
              <a:gd name="connsiteX1" fmla="*/ 315000 w 2520000"/>
              <a:gd name="connsiteY1" fmla="*/ 16017 h 1276017"/>
              <a:gd name="connsiteX2" fmla="*/ 931280 w 2520000"/>
              <a:gd name="connsiteY2" fmla="*/ 0 h 1276017"/>
              <a:gd name="connsiteX3" fmla="*/ 2205000 w 2520000"/>
              <a:gd name="connsiteY3" fmla="*/ 16017 h 1276017"/>
              <a:gd name="connsiteX4" fmla="*/ 2520000 w 2520000"/>
              <a:gd name="connsiteY4" fmla="*/ 646017 h 1276017"/>
              <a:gd name="connsiteX5" fmla="*/ 2205000 w 2520000"/>
              <a:gd name="connsiteY5" fmla="*/ 1276017 h 1276017"/>
              <a:gd name="connsiteX6" fmla="*/ 315000 w 2520000"/>
              <a:gd name="connsiteY6" fmla="*/ 1276017 h 1276017"/>
              <a:gd name="connsiteX7" fmla="*/ 0 w 2520000"/>
              <a:gd name="connsiteY7" fmla="*/ 646017 h 1276017"/>
              <a:gd name="connsiteX0" fmla="*/ 0 w 2520000"/>
              <a:gd name="connsiteY0" fmla="*/ 669767 h 1299767"/>
              <a:gd name="connsiteX1" fmla="*/ 315000 w 2520000"/>
              <a:gd name="connsiteY1" fmla="*/ 39767 h 1299767"/>
              <a:gd name="connsiteX2" fmla="*/ 693773 w 2520000"/>
              <a:gd name="connsiteY2" fmla="*/ 0 h 1299767"/>
              <a:gd name="connsiteX3" fmla="*/ 2205000 w 2520000"/>
              <a:gd name="connsiteY3" fmla="*/ 39767 h 1299767"/>
              <a:gd name="connsiteX4" fmla="*/ 2520000 w 2520000"/>
              <a:gd name="connsiteY4" fmla="*/ 669767 h 1299767"/>
              <a:gd name="connsiteX5" fmla="*/ 2205000 w 2520000"/>
              <a:gd name="connsiteY5" fmla="*/ 1299767 h 1299767"/>
              <a:gd name="connsiteX6" fmla="*/ 315000 w 2520000"/>
              <a:gd name="connsiteY6" fmla="*/ 1299767 h 1299767"/>
              <a:gd name="connsiteX7" fmla="*/ 0 w 2520000"/>
              <a:gd name="connsiteY7" fmla="*/ 669767 h 1299767"/>
              <a:gd name="connsiteX0" fmla="*/ 0 w 2520000"/>
              <a:gd name="connsiteY0" fmla="*/ 634207 h 1264207"/>
              <a:gd name="connsiteX1" fmla="*/ 315000 w 2520000"/>
              <a:gd name="connsiteY1" fmla="*/ 4207 h 1264207"/>
              <a:gd name="connsiteX2" fmla="*/ 698853 w 2520000"/>
              <a:gd name="connsiteY2" fmla="*/ 0 h 1264207"/>
              <a:gd name="connsiteX3" fmla="*/ 2205000 w 2520000"/>
              <a:gd name="connsiteY3" fmla="*/ 4207 h 1264207"/>
              <a:gd name="connsiteX4" fmla="*/ 2520000 w 2520000"/>
              <a:gd name="connsiteY4" fmla="*/ 634207 h 1264207"/>
              <a:gd name="connsiteX5" fmla="*/ 2205000 w 2520000"/>
              <a:gd name="connsiteY5" fmla="*/ 1264207 h 1264207"/>
              <a:gd name="connsiteX6" fmla="*/ 315000 w 2520000"/>
              <a:gd name="connsiteY6" fmla="*/ 1264207 h 1264207"/>
              <a:gd name="connsiteX7" fmla="*/ 0 w 2520000"/>
              <a:gd name="connsiteY7" fmla="*/ 634207 h 1264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1264207">
                <a:moveTo>
                  <a:pt x="0" y="634207"/>
                </a:moveTo>
                <a:lnTo>
                  <a:pt x="315000" y="4207"/>
                </a:lnTo>
                <a:lnTo>
                  <a:pt x="698853" y="0"/>
                </a:lnTo>
                <a:lnTo>
                  <a:pt x="2205000" y="4207"/>
                </a:lnTo>
                <a:lnTo>
                  <a:pt x="2520000" y="634207"/>
                </a:lnTo>
                <a:lnTo>
                  <a:pt x="2205000" y="1264207"/>
                </a:lnTo>
                <a:lnTo>
                  <a:pt x="315000" y="1264207"/>
                </a:lnTo>
                <a:lnTo>
                  <a:pt x="0" y="634207"/>
                </a:lnTo>
                <a:close/>
              </a:path>
            </a:pathLst>
          </a:cu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7079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2F831-BBC6-4F20-BF4C-E134F0F84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Comparison of Translators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EE8D6B-0B28-4DD2-8A94-4A0FB7AF14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Interpreter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29C95-4C63-4B10-9352-5E5603866F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one line translated at a time</a:t>
            </a:r>
          </a:p>
          <a:p>
            <a:r>
              <a:rPr lang="en-GB" dirty="0"/>
              <a:t>code translated every time</a:t>
            </a:r>
          </a:p>
          <a:p>
            <a:r>
              <a:rPr lang="en-GB" dirty="0"/>
              <a:t>position of errors in code identified during test run</a:t>
            </a:r>
          </a:p>
          <a:p>
            <a:r>
              <a:rPr lang="en-GB" dirty="0"/>
              <a:t>don't have to leave editing environment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2DB3A1-DC3B-4B4D-8871-B1CA83A78D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Compiler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1A355E-5A1D-4937-9D08-78DB8BF87AD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compiled code runs faster</a:t>
            </a:r>
          </a:p>
          <a:p>
            <a:r>
              <a:rPr lang="en-GB" dirty="0"/>
              <a:t>code is only translated once</a:t>
            </a:r>
          </a:p>
          <a:p>
            <a:r>
              <a:rPr lang="en-GB" dirty="0"/>
              <a:t>compiled code requires less memory to execute</a:t>
            </a:r>
          </a:p>
          <a:p>
            <a:r>
              <a:rPr lang="en-GB" dirty="0"/>
              <a:t>compiled code cannot be edited</a:t>
            </a:r>
          </a:p>
        </p:txBody>
      </p:sp>
    </p:spTree>
    <p:extLst>
      <p:ext uri="{BB962C8B-B14F-4D97-AF65-F5344CB8AC3E}">
        <p14:creationId xmlns:p14="http://schemas.microsoft.com/office/powerpoint/2010/main" val="3239695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 build="p"/>
      <p:bldP spid="6" grpId="0" build="p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Environmental Impact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Systems</a:t>
            </a:r>
          </a:p>
        </p:txBody>
      </p:sp>
    </p:spTree>
    <p:extLst>
      <p:ext uri="{BB962C8B-B14F-4D97-AF65-F5344CB8AC3E}">
        <p14:creationId xmlns:p14="http://schemas.microsoft.com/office/powerpoint/2010/main" val="65979219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the energy use of computer systems, the implications on the environment and how these could be reduced through:</a:t>
            </a:r>
          </a:p>
          <a:p>
            <a:pPr lvl="1"/>
            <a:r>
              <a:rPr lang="en-GB" sz="3200" dirty="0"/>
              <a:t>settings on monitors</a:t>
            </a:r>
          </a:p>
          <a:p>
            <a:pPr lvl="1"/>
            <a:r>
              <a:rPr lang="en-GB" sz="3200" dirty="0"/>
              <a:t>power down settings</a:t>
            </a:r>
          </a:p>
          <a:p>
            <a:pPr lvl="1"/>
            <a:r>
              <a:rPr lang="en-GB" sz="3200" dirty="0"/>
              <a:t>leaving computers on standby	</a:t>
            </a:r>
          </a:p>
        </p:txBody>
      </p:sp>
    </p:spTree>
    <p:extLst>
      <p:ext uri="{BB962C8B-B14F-4D97-AF65-F5344CB8AC3E}">
        <p14:creationId xmlns:p14="http://schemas.microsoft.com/office/powerpoint/2010/main" val="113875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Energy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690689"/>
            <a:ext cx="3439510" cy="19347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94532"/>
            <a:ext cx="3439510" cy="218064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577" y="1690688"/>
            <a:ext cx="6107223" cy="407148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972131" y="5921930"/>
            <a:ext cx="26561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Coal, Gas, Oil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867FED-6D38-4E9D-9650-EE4D7A0D11C6}"/>
              </a:ext>
            </a:extLst>
          </p:cNvPr>
          <p:cNvSpPr txBox="1"/>
          <p:nvPr/>
        </p:nvSpPr>
        <p:spPr>
          <a:xfrm>
            <a:off x="838199" y="5921930"/>
            <a:ext cx="34395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Solar, Wind, Hydro</a:t>
            </a:r>
          </a:p>
        </p:txBody>
      </p:sp>
    </p:spTree>
    <p:extLst>
      <p:ext uri="{BB962C8B-B14F-4D97-AF65-F5344CB8AC3E}">
        <p14:creationId xmlns:p14="http://schemas.microsoft.com/office/powerpoint/2010/main" val="400322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Monitors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Reduce brightness</a:t>
            </a:r>
          </a:p>
          <a:p>
            <a:r>
              <a:rPr lang="en-GB" sz="3200" dirty="0"/>
              <a:t>Sleep (Turn off screen)</a:t>
            </a:r>
          </a:p>
          <a:p>
            <a:r>
              <a:rPr lang="en-GB" sz="3200" dirty="0"/>
              <a:t>Standby mode after a period of time</a:t>
            </a:r>
          </a:p>
          <a:p>
            <a:r>
              <a:rPr lang="en-GB" sz="3200" dirty="0"/>
              <a:t>Switch off when not in use</a:t>
            </a:r>
          </a:p>
        </p:txBody>
      </p:sp>
    </p:spTree>
    <p:extLst>
      <p:ext uri="{BB962C8B-B14F-4D97-AF65-F5344CB8AC3E}">
        <p14:creationId xmlns:p14="http://schemas.microsoft.com/office/powerpoint/2010/main" val="270569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Monitors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0351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Turn off hard drives</a:t>
            </a:r>
          </a:p>
          <a:p>
            <a:r>
              <a:rPr lang="en-GB" sz="3200" dirty="0"/>
              <a:t>Reduce clock speed</a:t>
            </a:r>
          </a:p>
          <a:p>
            <a:r>
              <a:rPr lang="en-GB" sz="3200" dirty="0"/>
              <a:t>Close unused applications</a:t>
            </a:r>
          </a:p>
          <a:p>
            <a:r>
              <a:rPr lang="en-GB" sz="3200" dirty="0"/>
              <a:t>Network, turn off:</a:t>
            </a:r>
          </a:p>
          <a:p>
            <a:pPr lvl="1"/>
            <a:r>
              <a:rPr lang="en-GB" sz="2800" dirty="0"/>
              <a:t>Bluetooth</a:t>
            </a:r>
          </a:p>
          <a:p>
            <a:pPr lvl="1"/>
            <a:r>
              <a:rPr lang="en-GB" sz="2800" dirty="0" err="1"/>
              <a:t>WiFi</a:t>
            </a:r>
            <a:endParaRPr lang="en-GB" sz="28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sz="3200" dirty="0"/>
              <a:t>Sleep</a:t>
            </a:r>
          </a:p>
          <a:p>
            <a:r>
              <a:rPr lang="en-GB" sz="3200" dirty="0"/>
              <a:t>Hibernate</a:t>
            </a:r>
          </a:p>
          <a:p>
            <a:r>
              <a:rPr lang="en-GB" sz="3200" dirty="0"/>
              <a:t>Switch off when not in use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438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  <a:endParaRPr lang="en-GB" sz="28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r>
              <a:rPr lang="en-GB" sz="3200" dirty="0"/>
              <a:t> 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11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Security Precautions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Systems</a:t>
            </a:r>
          </a:p>
        </p:txBody>
      </p:sp>
    </p:spTree>
    <p:extLst>
      <p:ext uri="{BB962C8B-B14F-4D97-AF65-F5344CB8AC3E}">
        <p14:creationId xmlns:p14="http://schemas.microsoft.com/office/powerpoint/2010/main" val="2052481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Binary?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Computers can store information using:</a:t>
            </a:r>
          </a:p>
          <a:p>
            <a:pPr lvl="1"/>
            <a:r>
              <a:rPr lang="en-GB" sz="3200" dirty="0"/>
              <a:t>Electricity</a:t>
            </a:r>
          </a:p>
          <a:p>
            <a:pPr lvl="1"/>
            <a:r>
              <a:rPr lang="en-GB" sz="3200" dirty="0"/>
              <a:t>Magnetism</a:t>
            </a:r>
          </a:p>
          <a:p>
            <a:pPr>
              <a:spcBef>
                <a:spcPts val="3000"/>
              </a:spcBef>
            </a:pPr>
            <a:r>
              <a:rPr lang="en-GB" sz="3600" dirty="0"/>
              <a:t>Need to represent </a:t>
            </a:r>
            <a:r>
              <a:rPr lang="en-GB" sz="3600" b="1" dirty="0"/>
              <a:t>    </a:t>
            </a:r>
            <a:r>
              <a:rPr lang="en-GB" sz="3600" dirty="0"/>
              <a:t> and</a:t>
            </a:r>
          </a:p>
          <a:p>
            <a:pPr>
              <a:spcBef>
                <a:spcPts val="3000"/>
              </a:spcBef>
            </a:pPr>
            <a:endParaRPr lang="en-GB" sz="3600" b="1" dirty="0"/>
          </a:p>
          <a:p>
            <a:pPr>
              <a:spcBef>
                <a:spcPts val="3000"/>
              </a:spcBef>
            </a:pPr>
            <a:r>
              <a:rPr lang="en-GB" sz="3600" dirty="0"/>
              <a:t>Note: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192118736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Firewalls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4793810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Describe the role of firewalls.</a:t>
            </a:r>
          </a:p>
        </p:txBody>
      </p:sp>
    </p:spTree>
    <p:extLst>
      <p:ext uri="{BB962C8B-B14F-4D97-AF65-F5344CB8AC3E}">
        <p14:creationId xmlns:p14="http://schemas.microsoft.com/office/powerpoint/2010/main" val="22341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FBBB3-641F-4AFF-B0C2-F49F9D806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Firewall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DBE1BAC-1706-44C9-873B-1BE72CA68E71}"/>
              </a:ext>
            </a:extLst>
          </p:cNvPr>
          <p:cNvGrpSpPr/>
          <p:nvPr/>
        </p:nvGrpSpPr>
        <p:grpSpPr>
          <a:xfrm>
            <a:off x="8561068" y="2099212"/>
            <a:ext cx="2539803" cy="2825831"/>
            <a:chOff x="6602975" y="4034468"/>
            <a:chExt cx="2242978" cy="3322990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17" name="Rounded Rectangle 17">
              <a:extLst>
                <a:ext uri="{FF2B5EF4-FFF2-40B4-BE49-F238E27FC236}">
                  <a16:creationId xmlns:a16="http://schemas.microsoft.com/office/drawing/2014/main" id="{2BEDF8A4-3D38-4CDA-B6FB-331C004E67B3}"/>
                </a:ext>
              </a:extLst>
            </p:cNvPr>
            <p:cNvSpPr/>
            <p:nvPr/>
          </p:nvSpPr>
          <p:spPr>
            <a:xfrm>
              <a:off x="6602975" y="4034468"/>
              <a:ext cx="2225489" cy="3322990"/>
            </a:xfrm>
            <a:prstGeom prst="roundRect">
              <a:avLst/>
            </a:prstGeom>
            <a:grp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18" name="Rounded Rectangle 18">
              <a:extLst>
                <a:ext uri="{FF2B5EF4-FFF2-40B4-BE49-F238E27FC236}">
                  <a16:creationId xmlns:a16="http://schemas.microsoft.com/office/drawing/2014/main" id="{B91AC058-15D1-4A57-885B-A17E6C354B1E}"/>
                </a:ext>
              </a:extLst>
            </p:cNvPr>
            <p:cNvSpPr/>
            <p:nvPr/>
          </p:nvSpPr>
          <p:spPr>
            <a:xfrm>
              <a:off x="6620464" y="5098960"/>
              <a:ext cx="2225489" cy="1194003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b="1" dirty="0">
                  <a:solidFill>
                    <a:schemeClr val="tx1"/>
                  </a:solidFill>
                </a:rPr>
                <a:t>Network</a:t>
              </a:r>
              <a:endParaRPr lang="en-GB" sz="36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58601F1-ACE3-473B-80BB-073D129ED7D4}"/>
              </a:ext>
            </a:extLst>
          </p:cNvPr>
          <p:cNvGrpSpPr/>
          <p:nvPr/>
        </p:nvGrpSpPr>
        <p:grpSpPr>
          <a:xfrm>
            <a:off x="5573177" y="1396728"/>
            <a:ext cx="1135690" cy="4230799"/>
            <a:chOff x="7209848" y="-373346"/>
            <a:chExt cx="953124" cy="9763127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0" name="Rounded Rectangle 17">
              <a:extLst>
                <a:ext uri="{FF2B5EF4-FFF2-40B4-BE49-F238E27FC236}">
                  <a16:creationId xmlns:a16="http://schemas.microsoft.com/office/drawing/2014/main" id="{6B8E16EC-103D-46C5-AA0F-9D8BDF091DDA}"/>
                </a:ext>
              </a:extLst>
            </p:cNvPr>
            <p:cNvSpPr/>
            <p:nvPr/>
          </p:nvSpPr>
          <p:spPr>
            <a:xfrm>
              <a:off x="7209848" y="-373346"/>
              <a:ext cx="953124" cy="9763127"/>
            </a:xfrm>
            <a:prstGeom prst="roundRect">
              <a:avLst/>
            </a:prstGeom>
            <a:grp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21" name="Rounded Rectangle 18">
              <a:extLst>
                <a:ext uri="{FF2B5EF4-FFF2-40B4-BE49-F238E27FC236}">
                  <a16:creationId xmlns:a16="http://schemas.microsoft.com/office/drawing/2014/main" id="{D56AC1EF-6777-49C3-B921-03CA0B08E553}"/>
                </a:ext>
              </a:extLst>
            </p:cNvPr>
            <p:cNvSpPr/>
            <p:nvPr/>
          </p:nvSpPr>
          <p:spPr>
            <a:xfrm>
              <a:off x="7395891" y="-259388"/>
              <a:ext cx="581037" cy="9535198"/>
            </a:xfrm>
            <a:prstGeom prst="roundRect">
              <a:avLst/>
            </a:prstGeom>
            <a:grp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F</a:t>
              </a:r>
            </a:p>
            <a:p>
              <a:pPr algn="ctr"/>
              <a:r>
                <a:rPr lang="en-GB" sz="3200" b="1" dirty="0" err="1">
                  <a:solidFill>
                    <a:schemeClr val="tx1"/>
                  </a:solidFill>
                </a:rPr>
                <a:t>i</a:t>
              </a:r>
              <a:endParaRPr lang="en-GB" sz="3200" b="1" dirty="0">
                <a:solidFill>
                  <a:schemeClr val="tx1"/>
                </a:solidFill>
              </a:endParaRP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r</a:t>
              </a: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e</a:t>
              </a: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w</a:t>
              </a: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a</a:t>
              </a: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l</a:t>
              </a:r>
            </a:p>
            <a:p>
              <a:pPr algn="ctr"/>
              <a:r>
                <a:rPr lang="en-GB" sz="3200" b="1" dirty="0">
                  <a:solidFill>
                    <a:schemeClr val="tx1"/>
                  </a:solidFill>
                </a:rPr>
                <a:t>l</a:t>
              </a:r>
              <a:endParaRPr lang="en-GB" sz="3600" b="1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068C780-5F1F-4074-981A-0ECE252088D9}"/>
              </a:ext>
            </a:extLst>
          </p:cNvPr>
          <p:cNvCxnSpPr>
            <a:cxnSpLocks/>
          </p:cNvCxnSpPr>
          <p:nvPr/>
        </p:nvCxnSpPr>
        <p:spPr>
          <a:xfrm>
            <a:off x="3746184" y="1864472"/>
            <a:ext cx="180000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A18B7F5-A745-450D-9EF7-7902D7765EF1}"/>
              </a:ext>
            </a:extLst>
          </p:cNvPr>
          <p:cNvCxnSpPr>
            <a:cxnSpLocks/>
          </p:cNvCxnSpPr>
          <p:nvPr/>
        </p:nvCxnSpPr>
        <p:spPr>
          <a:xfrm>
            <a:off x="6735002" y="2683870"/>
            <a:ext cx="1800000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9459EA59-C445-478A-AFB9-6D2FFA9D46ED}"/>
              </a:ext>
            </a:extLst>
          </p:cNvPr>
          <p:cNvSpPr/>
          <p:nvPr/>
        </p:nvSpPr>
        <p:spPr>
          <a:xfrm>
            <a:off x="3604485" y="5864425"/>
            <a:ext cx="49830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GB" sz="3200" dirty="0">
                <a:solidFill>
                  <a:srgbClr val="7030A0"/>
                </a:solidFill>
              </a:rPr>
              <a:t>Restricts access to a network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6949B87-777A-4D22-A89E-FC904B5F08BD}"/>
              </a:ext>
            </a:extLst>
          </p:cNvPr>
          <p:cNvCxnSpPr>
            <a:cxnSpLocks/>
          </p:cNvCxnSpPr>
          <p:nvPr/>
        </p:nvCxnSpPr>
        <p:spPr>
          <a:xfrm flipH="1">
            <a:off x="3746184" y="4097407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814B99E-56B8-412E-994C-BA49F0B2384E}"/>
              </a:ext>
            </a:extLst>
          </p:cNvPr>
          <p:cNvCxnSpPr>
            <a:cxnSpLocks/>
          </p:cNvCxnSpPr>
          <p:nvPr/>
        </p:nvCxnSpPr>
        <p:spPr>
          <a:xfrm flipH="1">
            <a:off x="6735002" y="4097407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329DB6C-D313-47CB-8BA3-1B76885A9BFC}"/>
              </a:ext>
            </a:extLst>
          </p:cNvPr>
          <p:cNvGrpSpPr/>
          <p:nvPr/>
        </p:nvGrpSpPr>
        <p:grpSpPr>
          <a:xfrm>
            <a:off x="1198448" y="1396728"/>
            <a:ext cx="2520000" cy="4230799"/>
            <a:chOff x="6602975" y="4034468"/>
            <a:chExt cx="2225489" cy="3322990"/>
          </a:xfrm>
          <a:solidFill>
            <a:srgbClr val="FF0000"/>
          </a:solidFill>
        </p:grpSpPr>
        <p:sp>
          <p:nvSpPr>
            <p:cNvPr id="53" name="Rounded Rectangle 17">
              <a:extLst>
                <a:ext uri="{FF2B5EF4-FFF2-40B4-BE49-F238E27FC236}">
                  <a16:creationId xmlns:a16="http://schemas.microsoft.com/office/drawing/2014/main" id="{82916D81-B36E-4459-8409-3DA0F6392B0A}"/>
                </a:ext>
              </a:extLst>
            </p:cNvPr>
            <p:cNvSpPr/>
            <p:nvPr/>
          </p:nvSpPr>
          <p:spPr>
            <a:xfrm>
              <a:off x="6602975" y="4034468"/>
              <a:ext cx="2225489" cy="3322990"/>
            </a:xfrm>
            <a:prstGeom prst="roundRect">
              <a:avLst/>
            </a:prstGeom>
            <a:solidFill>
              <a:srgbClr val="FF0000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54" name="Rounded Rectangle 18">
              <a:extLst>
                <a:ext uri="{FF2B5EF4-FFF2-40B4-BE49-F238E27FC236}">
                  <a16:creationId xmlns:a16="http://schemas.microsoft.com/office/drawing/2014/main" id="{A4985909-8FCA-49E6-9029-DC84E35D9BF8}"/>
                </a:ext>
              </a:extLst>
            </p:cNvPr>
            <p:cNvSpPr/>
            <p:nvPr/>
          </p:nvSpPr>
          <p:spPr>
            <a:xfrm>
              <a:off x="6620464" y="5098960"/>
              <a:ext cx="2187088" cy="1194003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b="1" dirty="0">
                  <a:solidFill>
                    <a:schemeClr val="tx1"/>
                  </a:solidFill>
                </a:rPr>
                <a:t>Internet</a:t>
              </a:r>
              <a:endParaRPr lang="en-GB" sz="3600" b="1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15AB539-CCBA-4F67-807D-DF8DF31CB8E1}"/>
              </a:ext>
            </a:extLst>
          </p:cNvPr>
          <p:cNvCxnSpPr>
            <a:cxnSpLocks/>
          </p:cNvCxnSpPr>
          <p:nvPr/>
        </p:nvCxnSpPr>
        <p:spPr>
          <a:xfrm>
            <a:off x="3746184" y="3424693"/>
            <a:ext cx="180000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5BB34ED0-85FE-4C41-90D9-94D8CB363706}"/>
              </a:ext>
            </a:extLst>
          </p:cNvPr>
          <p:cNvCxnSpPr>
            <a:cxnSpLocks/>
          </p:cNvCxnSpPr>
          <p:nvPr/>
        </p:nvCxnSpPr>
        <p:spPr>
          <a:xfrm>
            <a:off x="3746184" y="4922368"/>
            <a:ext cx="180000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83D45690-50B7-4AB7-AA31-D4B342C90A9F}"/>
              </a:ext>
            </a:extLst>
          </p:cNvPr>
          <p:cNvCxnSpPr>
            <a:cxnSpLocks/>
          </p:cNvCxnSpPr>
          <p:nvPr/>
        </p:nvCxnSpPr>
        <p:spPr>
          <a:xfrm>
            <a:off x="3746184" y="2683870"/>
            <a:ext cx="1800000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241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2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FBBB3-641F-4AFF-B0C2-F49F9D806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Firewall</a:t>
            </a:r>
          </a:p>
        </p:txBody>
      </p:sp>
      <p:sp>
        <p:nvSpPr>
          <p:cNvPr id="17" name="Rounded Rectangle 17">
            <a:extLst>
              <a:ext uri="{FF2B5EF4-FFF2-40B4-BE49-F238E27FC236}">
                <a16:creationId xmlns:a16="http://schemas.microsoft.com/office/drawing/2014/main" id="{2BEDF8A4-3D38-4CDA-B6FB-331C004E67B3}"/>
              </a:ext>
            </a:extLst>
          </p:cNvPr>
          <p:cNvSpPr/>
          <p:nvPr/>
        </p:nvSpPr>
        <p:spPr>
          <a:xfrm>
            <a:off x="8561068" y="2099212"/>
            <a:ext cx="2520000" cy="282583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20" name="Rounded Rectangle 17">
            <a:extLst>
              <a:ext uri="{FF2B5EF4-FFF2-40B4-BE49-F238E27FC236}">
                <a16:creationId xmlns:a16="http://schemas.microsoft.com/office/drawing/2014/main" id="{6B8E16EC-103D-46C5-AA0F-9D8BDF091DDA}"/>
              </a:ext>
            </a:extLst>
          </p:cNvPr>
          <p:cNvSpPr/>
          <p:nvPr/>
        </p:nvSpPr>
        <p:spPr>
          <a:xfrm>
            <a:off x="5573177" y="1396728"/>
            <a:ext cx="1135690" cy="423079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A18B7F5-A745-450D-9EF7-7902D7765EF1}"/>
              </a:ext>
            </a:extLst>
          </p:cNvPr>
          <p:cNvCxnSpPr>
            <a:cxnSpLocks/>
          </p:cNvCxnSpPr>
          <p:nvPr/>
        </p:nvCxnSpPr>
        <p:spPr>
          <a:xfrm>
            <a:off x="6735002" y="2683870"/>
            <a:ext cx="1800000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6949B87-777A-4D22-A89E-FC904B5F08BD}"/>
              </a:ext>
            </a:extLst>
          </p:cNvPr>
          <p:cNvCxnSpPr>
            <a:cxnSpLocks/>
          </p:cNvCxnSpPr>
          <p:nvPr/>
        </p:nvCxnSpPr>
        <p:spPr>
          <a:xfrm flipH="1">
            <a:off x="3746184" y="4097407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814B99E-56B8-412E-994C-BA49F0B2384E}"/>
              </a:ext>
            </a:extLst>
          </p:cNvPr>
          <p:cNvCxnSpPr>
            <a:cxnSpLocks/>
          </p:cNvCxnSpPr>
          <p:nvPr/>
        </p:nvCxnSpPr>
        <p:spPr>
          <a:xfrm flipH="1">
            <a:off x="6735002" y="4097407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17">
            <a:extLst>
              <a:ext uri="{FF2B5EF4-FFF2-40B4-BE49-F238E27FC236}">
                <a16:creationId xmlns:a16="http://schemas.microsoft.com/office/drawing/2014/main" id="{82916D81-B36E-4459-8409-3DA0F6392B0A}"/>
              </a:ext>
            </a:extLst>
          </p:cNvPr>
          <p:cNvSpPr/>
          <p:nvPr/>
        </p:nvSpPr>
        <p:spPr>
          <a:xfrm>
            <a:off x="1198448" y="1396728"/>
            <a:ext cx="2520000" cy="4230799"/>
          </a:xfrm>
          <a:prstGeom prst="round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83D45690-50B7-4AB7-AA31-D4B342C90A9F}"/>
              </a:ext>
            </a:extLst>
          </p:cNvPr>
          <p:cNvCxnSpPr>
            <a:cxnSpLocks/>
          </p:cNvCxnSpPr>
          <p:nvPr/>
        </p:nvCxnSpPr>
        <p:spPr>
          <a:xfrm>
            <a:off x="3746184" y="2683870"/>
            <a:ext cx="1800000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70706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/>
        </p:nvSpPr>
        <p:spPr>
          <a:xfrm>
            <a:off x="2350822" y="1988840"/>
            <a:ext cx="7397750" cy="17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GB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firewall is a system designed to </a:t>
            </a:r>
            <a:r>
              <a:rPr lang="en-GB" sz="3600" b="1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protect against unauthorised access</a:t>
            </a:r>
            <a:r>
              <a:rPr lang="en-GB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or from a private network</a:t>
            </a:r>
            <a:endParaRPr/>
          </a:p>
        </p:txBody>
      </p:sp>
      <p:sp>
        <p:nvSpPr>
          <p:cNvPr id="178" name="Google Shape;178;p22"/>
          <p:cNvSpPr txBox="1"/>
          <p:nvPr/>
        </p:nvSpPr>
        <p:spPr>
          <a:xfrm>
            <a:off x="5879976" y="4318378"/>
            <a:ext cx="426700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GB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Firewalls contain rules and conditions which specify what is, and what is not allowed to pass through.</a:t>
            </a:r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title"/>
          </p:nvPr>
        </p:nvSpPr>
        <p:spPr>
          <a:xfrm>
            <a:off x="1981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45700" bIns="45700" rtlCol="0" anchor="ctr" anchorCtr="0">
            <a:noAutofit/>
          </a:bodyPr>
          <a:lstStyle/>
          <a:p>
            <a:pPr>
              <a:spcBef>
                <a:spcPts val="0"/>
              </a:spcBef>
              <a:buClr>
                <a:srgbClr val="FFC700"/>
              </a:buClr>
              <a:buSzPts val="4800"/>
            </a:pPr>
            <a:r>
              <a:rPr lang="en-GB" sz="4800">
                <a:solidFill>
                  <a:srgbClr val="FFC700"/>
                </a:solidFill>
                <a:latin typeface="Corbel"/>
                <a:ea typeface="Corbel"/>
                <a:cs typeface="Corbel"/>
                <a:sym typeface="Corbel"/>
              </a:rPr>
              <a:t>Firewall</a:t>
            </a:r>
            <a:endParaRPr sz="4500" b="1">
              <a:solidFill>
                <a:srgbClr val="FFC7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80" name="Google Shape;180;p22" descr="Image result for firewall logo"/>
          <p:cNvSpPr/>
          <p:nvPr/>
        </p:nvSpPr>
        <p:spPr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81" name="Google Shape;18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5488" y="4318378"/>
            <a:ext cx="286702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09527" y="4813498"/>
            <a:ext cx="3810000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Encryption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043809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Describe the use made of encryption in electronic communications.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5542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DDCE2-A2A7-5AE8-3F2E-4B4CE3197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/ Encrypt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C5BBC-F6F0-1954-474F-6ABEA8E15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Encode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261B25-AC90-29C8-A75D-7CC8614ACB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GB" sz="3600" dirty="0"/>
              <a:t>Data readable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ASCII encodes text:</a:t>
            </a:r>
          </a:p>
          <a:p>
            <a:pPr lvl="1">
              <a:spcAft>
                <a:spcPts val="1200"/>
              </a:spcAft>
            </a:pPr>
            <a:r>
              <a:rPr lang="en-GB" sz="3600" dirty="0"/>
              <a:t>A is always 65</a:t>
            </a:r>
          </a:p>
          <a:p>
            <a:pPr lvl="1"/>
            <a:r>
              <a:rPr lang="en-GB" sz="3600" dirty="0"/>
              <a:t>Z is always 90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06EC0E-3E86-5A2B-DFA3-9B06681B3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35332" y="1681163"/>
            <a:ext cx="5183188" cy="823912"/>
          </a:xfrm>
        </p:spPr>
        <p:txBody>
          <a:bodyPr>
            <a:normAutofit/>
          </a:bodyPr>
          <a:lstStyle/>
          <a:p>
            <a:r>
              <a:rPr lang="en-GB" sz="3600" dirty="0"/>
              <a:t>Encrypt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6DD200-6ED9-9F05-09AF-85B93F73B1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435331" y="2505075"/>
            <a:ext cx="5916881" cy="3684588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GB" sz="3600" dirty="0"/>
              <a:t>Data unreadable, </a:t>
            </a:r>
            <a:r>
              <a:rPr lang="en-GB" sz="3600" i="1" dirty="0">
                <a:solidFill>
                  <a:srgbClr val="FF0000"/>
                </a:solidFill>
              </a:rPr>
              <a:t>without</a:t>
            </a:r>
            <a:r>
              <a:rPr lang="en-GB" sz="3600" i="1" dirty="0"/>
              <a:t> key</a:t>
            </a:r>
            <a:endParaRPr lang="en-GB" sz="3600" dirty="0"/>
          </a:p>
          <a:p>
            <a:pPr>
              <a:spcAft>
                <a:spcPts val="1800"/>
              </a:spcAft>
            </a:pPr>
            <a:r>
              <a:rPr lang="en-GB" sz="3600" dirty="0"/>
              <a:t>Caeser cipher encrypts text:</a:t>
            </a:r>
          </a:p>
          <a:p>
            <a:pPr lvl="1">
              <a:spcAft>
                <a:spcPts val="1200"/>
              </a:spcAft>
            </a:pPr>
            <a:r>
              <a:rPr lang="en-GB" sz="3600" dirty="0"/>
              <a:t>A could be B to Z</a:t>
            </a:r>
          </a:p>
          <a:p>
            <a:pPr lvl="1"/>
            <a:r>
              <a:rPr lang="en-GB" sz="3600" dirty="0"/>
              <a:t>Z could be A to Y</a:t>
            </a:r>
          </a:p>
        </p:txBody>
      </p:sp>
    </p:spTree>
    <p:extLst>
      <p:ext uri="{BB962C8B-B14F-4D97-AF65-F5344CB8AC3E}">
        <p14:creationId xmlns:p14="http://schemas.microsoft.com/office/powerpoint/2010/main" val="1190344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  <p:bldP spid="5" grpId="0" build="p"/>
      <p:bldP spid="6" grpId="0" uiExpand="1" build="p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DDCE2-A2A7-5AE8-3F2E-4B4CE3197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/ Encrypt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C5BBC-F6F0-1954-474F-6ABEA8E15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Encode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261B25-AC90-29C8-A75D-7CC8614ACB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GB" sz="3600" dirty="0"/>
              <a:t>Data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ASCII</a:t>
            </a:r>
          </a:p>
          <a:p>
            <a:pPr lvl="1">
              <a:spcAft>
                <a:spcPts val="1200"/>
              </a:spcAft>
            </a:pPr>
            <a:r>
              <a:rPr lang="en-GB" sz="3600" dirty="0"/>
              <a:t>A is</a:t>
            </a:r>
          </a:p>
          <a:p>
            <a:pPr lvl="1"/>
            <a:r>
              <a:rPr lang="en-GB" sz="3600" dirty="0"/>
              <a:t>Z 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06EC0E-3E86-5A2B-DFA3-9B06681B3C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35332" y="1681163"/>
            <a:ext cx="5183188" cy="823912"/>
          </a:xfrm>
        </p:spPr>
        <p:txBody>
          <a:bodyPr>
            <a:normAutofit/>
          </a:bodyPr>
          <a:lstStyle/>
          <a:p>
            <a:r>
              <a:rPr lang="en-GB" sz="3600" dirty="0"/>
              <a:t>Encrypt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6DD200-6ED9-9F05-09AF-85B93F73B1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435331" y="2505075"/>
            <a:ext cx="5916881" cy="3684588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GB" sz="3600" dirty="0"/>
              <a:t>Data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Caesar cipher</a:t>
            </a:r>
          </a:p>
          <a:p>
            <a:pPr lvl="1">
              <a:spcAft>
                <a:spcPts val="1200"/>
              </a:spcAft>
            </a:pPr>
            <a:r>
              <a:rPr lang="en-GB" sz="3600" dirty="0"/>
              <a:t>A could</a:t>
            </a:r>
          </a:p>
          <a:p>
            <a:pPr lvl="1"/>
            <a:r>
              <a:rPr lang="en-GB" sz="3600" dirty="0"/>
              <a:t>Z could</a:t>
            </a:r>
          </a:p>
        </p:txBody>
      </p:sp>
    </p:spTree>
    <p:extLst>
      <p:ext uri="{BB962C8B-B14F-4D97-AF65-F5344CB8AC3E}">
        <p14:creationId xmlns:p14="http://schemas.microsoft.com/office/powerpoint/2010/main" val="46684382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Unencrypted data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708917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Number Systems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612" y="1681163"/>
            <a:ext cx="5157787" cy="823912"/>
          </a:xfrm>
        </p:spPr>
        <p:txBody>
          <a:bodyPr/>
          <a:lstStyle/>
          <a:p>
            <a:r>
              <a:rPr lang="en-GB" sz="3600" dirty="0"/>
              <a:t>Denary</a:t>
            </a:r>
            <a:r>
              <a:rPr lang="en-GB" dirty="0"/>
              <a:t>	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7" y="2505075"/>
            <a:ext cx="6020789" cy="3684588"/>
          </a:xfrm>
        </p:spPr>
        <p:txBody>
          <a:bodyPr>
            <a:noAutofit/>
          </a:bodyPr>
          <a:lstStyle/>
          <a:p>
            <a:r>
              <a:rPr lang="en-GB" sz="3600" dirty="0"/>
              <a:t>Used by: </a:t>
            </a:r>
            <a:r>
              <a:rPr lang="en-GB" sz="3600" dirty="0">
                <a:solidFill>
                  <a:srgbClr val="C00000"/>
                </a:solidFill>
              </a:rPr>
              <a:t>humans</a:t>
            </a:r>
          </a:p>
          <a:p>
            <a:r>
              <a:rPr lang="en-GB" sz="3600" dirty="0"/>
              <a:t>Digits: </a:t>
            </a:r>
            <a:r>
              <a:rPr lang="en-GB" sz="3600" dirty="0">
                <a:solidFill>
                  <a:srgbClr val="C00000"/>
                </a:solidFill>
              </a:rPr>
              <a:t>0, 1, 2, 3, 4, 5, 6, 7, 8, 9</a:t>
            </a:r>
            <a:endParaRPr lang="en-GB" sz="3600" dirty="0"/>
          </a:p>
          <a:p>
            <a:r>
              <a:rPr lang="en-GB" sz="3600" dirty="0"/>
              <a:t>No of digits: </a:t>
            </a:r>
            <a:r>
              <a:rPr lang="en-GB" sz="3600" b="1" dirty="0">
                <a:solidFill>
                  <a:srgbClr val="C00000"/>
                </a:solidFill>
              </a:rPr>
              <a:t>10</a:t>
            </a:r>
          </a:p>
          <a:p>
            <a:r>
              <a:rPr lang="en-GB" sz="3600" dirty="0"/>
              <a:t>Multiplier: </a:t>
            </a:r>
            <a:r>
              <a:rPr lang="en-GB" sz="3600" dirty="0">
                <a:solidFill>
                  <a:srgbClr val="C00000"/>
                </a:solidFill>
              </a:rPr>
              <a:t>10</a:t>
            </a:r>
          </a:p>
          <a:p>
            <a:r>
              <a:rPr lang="en-GB" sz="3600" dirty="0"/>
              <a:t>Known as: Base </a:t>
            </a:r>
            <a:r>
              <a:rPr lang="en-GB" sz="3600" dirty="0">
                <a:solidFill>
                  <a:srgbClr val="C00000"/>
                </a:solidFill>
              </a:rPr>
              <a:t>10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28702" y="1690688"/>
            <a:ext cx="3411187" cy="823912"/>
          </a:xfrm>
        </p:spPr>
        <p:txBody>
          <a:bodyPr/>
          <a:lstStyle/>
          <a:p>
            <a:r>
              <a:rPr lang="en-GB" sz="3600" dirty="0"/>
              <a:t>Binary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28702" y="2505075"/>
            <a:ext cx="4290353" cy="3684588"/>
          </a:xfrm>
        </p:spPr>
        <p:txBody>
          <a:bodyPr>
            <a:noAutofit/>
          </a:bodyPr>
          <a:lstStyle/>
          <a:p>
            <a:r>
              <a:rPr lang="en-GB" sz="3600" dirty="0"/>
              <a:t>Used by: </a:t>
            </a:r>
            <a:r>
              <a:rPr lang="en-GB" sz="3600" dirty="0">
                <a:solidFill>
                  <a:srgbClr val="7030A0"/>
                </a:solidFill>
              </a:rPr>
              <a:t>computers</a:t>
            </a:r>
          </a:p>
          <a:p>
            <a:r>
              <a:rPr lang="en-GB" sz="3600" dirty="0"/>
              <a:t>Digits: </a:t>
            </a:r>
            <a:r>
              <a:rPr lang="en-GB" sz="3600" dirty="0">
                <a:solidFill>
                  <a:srgbClr val="7030A0"/>
                </a:solidFill>
              </a:rPr>
              <a:t>0, 1</a:t>
            </a:r>
            <a:endParaRPr lang="en-GB" sz="3600" dirty="0"/>
          </a:p>
          <a:p>
            <a:r>
              <a:rPr lang="en-GB" sz="3600" dirty="0"/>
              <a:t>No of digits: </a:t>
            </a:r>
            <a:r>
              <a:rPr lang="en-GB" sz="3600" b="1" dirty="0">
                <a:solidFill>
                  <a:srgbClr val="7030A0"/>
                </a:solidFill>
              </a:rPr>
              <a:t>2</a:t>
            </a:r>
          </a:p>
          <a:p>
            <a:r>
              <a:rPr lang="en-GB" sz="3600" dirty="0"/>
              <a:t>Multiplier: </a:t>
            </a:r>
            <a:r>
              <a:rPr lang="en-GB" sz="3600" dirty="0">
                <a:solidFill>
                  <a:srgbClr val="7030A0"/>
                </a:solidFill>
              </a:rPr>
              <a:t>2</a:t>
            </a:r>
          </a:p>
          <a:p>
            <a:r>
              <a:rPr lang="en-GB" sz="3600" dirty="0"/>
              <a:t>Known as: Base </a:t>
            </a:r>
            <a:r>
              <a:rPr lang="en-GB" sz="3600" dirty="0">
                <a:solidFill>
                  <a:srgbClr val="7030A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82205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Encryption</a:t>
            </a:r>
            <a:br>
              <a:rPr lang="en-GB" dirty="0"/>
            </a:b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848D1E-9416-AAE7-B52E-C85445CC131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Scrambles data</a:t>
            </a:r>
          </a:p>
          <a:p>
            <a:r>
              <a:rPr lang="en-GB" sz="3600" dirty="0"/>
              <a:t>Unreadable</a:t>
            </a:r>
          </a:p>
          <a:p>
            <a:r>
              <a:rPr lang="en-GB" sz="3600" b="1" dirty="0"/>
              <a:t>Tries</a:t>
            </a:r>
            <a:r>
              <a:rPr lang="en-GB" sz="3600" dirty="0"/>
              <a:t> to prevent unauthorised access to content</a:t>
            </a:r>
          </a:p>
        </p:txBody>
      </p:sp>
      <p:pic>
        <p:nvPicPr>
          <p:cNvPr id="6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479" y="1690688"/>
            <a:ext cx="5940000" cy="3960000"/>
          </a:xfrm>
        </p:spPr>
      </p:pic>
    </p:spTree>
    <p:extLst>
      <p:ext uri="{BB962C8B-B14F-4D97-AF65-F5344CB8AC3E}">
        <p14:creationId xmlns:p14="http://schemas.microsoft.com/office/powerpoint/2010/main" val="302979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Encrypted data</a:t>
            </a:r>
          </a:p>
        </p:txBody>
      </p:sp>
      <p:pic>
        <p:nvPicPr>
          <p:cNvPr id="11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00217322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Decryption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ADC000-8AB1-6A0E-D7CE-F8653131C6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Unscrambles data</a:t>
            </a:r>
          </a:p>
          <a:p>
            <a:r>
              <a:rPr lang="en-GB" sz="3600" dirty="0"/>
              <a:t>Make readable</a:t>
            </a:r>
          </a:p>
        </p:txBody>
      </p:sp>
      <p:pic>
        <p:nvPicPr>
          <p:cNvPr id="6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971" y="1690688"/>
            <a:ext cx="5940000" cy="3960000"/>
          </a:xfrm>
        </p:spPr>
      </p:pic>
    </p:spTree>
    <p:extLst>
      <p:ext uri="{BB962C8B-B14F-4D97-AF65-F5344CB8AC3E}">
        <p14:creationId xmlns:p14="http://schemas.microsoft.com/office/powerpoint/2010/main" val="163335918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FBBB3-641F-4AFF-B0C2-F49F9D806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Encryption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DBE1BAC-1706-44C9-873B-1BE72CA68E71}"/>
              </a:ext>
            </a:extLst>
          </p:cNvPr>
          <p:cNvGrpSpPr/>
          <p:nvPr/>
        </p:nvGrpSpPr>
        <p:grpSpPr>
          <a:xfrm>
            <a:off x="7562753" y="2072128"/>
            <a:ext cx="2520000" cy="1440000"/>
            <a:chOff x="6567947" y="3047697"/>
            <a:chExt cx="2225489" cy="3322990"/>
          </a:xfrm>
        </p:grpSpPr>
        <p:sp>
          <p:nvSpPr>
            <p:cNvPr id="17" name="Rounded Rectangle 17">
              <a:extLst>
                <a:ext uri="{FF2B5EF4-FFF2-40B4-BE49-F238E27FC236}">
                  <a16:creationId xmlns:a16="http://schemas.microsoft.com/office/drawing/2014/main" id="{2BEDF8A4-3D38-4CDA-B6FB-331C004E67B3}"/>
                </a:ext>
              </a:extLst>
            </p:cNvPr>
            <p:cNvSpPr/>
            <p:nvPr/>
          </p:nvSpPr>
          <p:spPr>
            <a:xfrm>
              <a:off x="6567947" y="3047697"/>
              <a:ext cx="2225489" cy="3322990"/>
            </a:xfrm>
            <a:prstGeom prst="roundRect">
              <a:avLst/>
            </a:prstGeom>
            <a:solidFill>
              <a:srgbClr val="FFC000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18" name="Rounded Rectangle 18">
              <a:extLst>
                <a:ext uri="{FF2B5EF4-FFF2-40B4-BE49-F238E27FC236}">
                  <a16:creationId xmlns:a16="http://schemas.microsoft.com/office/drawing/2014/main" id="{B91AC058-15D1-4A57-885B-A17E6C354B1E}"/>
                </a:ext>
              </a:extLst>
            </p:cNvPr>
            <p:cNvSpPr/>
            <p:nvPr/>
          </p:nvSpPr>
          <p:spPr>
            <a:xfrm>
              <a:off x="6567947" y="4112189"/>
              <a:ext cx="2225489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b="1" dirty="0">
                  <a:solidFill>
                    <a:schemeClr val="tx1"/>
                  </a:solidFill>
                </a:rPr>
                <a:t>Decrypt</a:t>
              </a:r>
              <a:endParaRPr lang="en-GB" sz="36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58601F1-ACE3-473B-80BB-073D129ED7D4}"/>
              </a:ext>
            </a:extLst>
          </p:cNvPr>
          <p:cNvGrpSpPr/>
          <p:nvPr/>
        </p:nvGrpSpPr>
        <p:grpSpPr>
          <a:xfrm>
            <a:off x="2132999" y="2072128"/>
            <a:ext cx="2520000" cy="1440000"/>
            <a:chOff x="6567947" y="3047697"/>
            <a:chExt cx="2225489" cy="3322990"/>
          </a:xfrm>
        </p:grpSpPr>
        <p:sp>
          <p:nvSpPr>
            <p:cNvPr id="20" name="Rounded Rectangle 17">
              <a:extLst>
                <a:ext uri="{FF2B5EF4-FFF2-40B4-BE49-F238E27FC236}">
                  <a16:creationId xmlns:a16="http://schemas.microsoft.com/office/drawing/2014/main" id="{6B8E16EC-103D-46C5-AA0F-9D8BDF091DDA}"/>
                </a:ext>
              </a:extLst>
            </p:cNvPr>
            <p:cNvSpPr/>
            <p:nvPr/>
          </p:nvSpPr>
          <p:spPr>
            <a:xfrm>
              <a:off x="6567947" y="3047697"/>
              <a:ext cx="2225489" cy="3322990"/>
            </a:xfrm>
            <a:prstGeom prst="roundRect">
              <a:avLst/>
            </a:prstGeom>
            <a:solidFill>
              <a:srgbClr val="FFC000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21" name="Rounded Rectangle 18">
              <a:extLst>
                <a:ext uri="{FF2B5EF4-FFF2-40B4-BE49-F238E27FC236}">
                  <a16:creationId xmlns:a16="http://schemas.microsoft.com/office/drawing/2014/main" id="{D56AC1EF-6777-49C3-B921-03CA0B08E553}"/>
                </a:ext>
              </a:extLst>
            </p:cNvPr>
            <p:cNvSpPr/>
            <p:nvPr/>
          </p:nvSpPr>
          <p:spPr>
            <a:xfrm>
              <a:off x="6567947" y="4112189"/>
              <a:ext cx="2225489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b="1" dirty="0">
                  <a:solidFill>
                    <a:schemeClr val="tx1"/>
                  </a:solidFill>
                </a:rPr>
                <a:t>Encrypt</a:t>
              </a:r>
              <a:endParaRPr lang="en-GB" sz="36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Read">
            <a:extLst>
              <a:ext uri="{FF2B5EF4-FFF2-40B4-BE49-F238E27FC236}">
                <a16:creationId xmlns:a16="http://schemas.microsoft.com/office/drawing/2014/main" id="{55741719-3C40-4587-85F7-4ABF9BB75337}"/>
              </a:ext>
            </a:extLst>
          </p:cNvPr>
          <p:cNvGrpSpPr/>
          <p:nvPr/>
        </p:nvGrpSpPr>
        <p:grpSpPr>
          <a:xfrm>
            <a:off x="317936" y="2801453"/>
            <a:ext cx="1815061" cy="710675"/>
            <a:chOff x="5189539" y="3739374"/>
            <a:chExt cx="1815061" cy="710675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068C780-5F1F-4074-981A-0ECE252088D9}"/>
                </a:ext>
              </a:extLst>
            </p:cNvPr>
            <p:cNvCxnSpPr/>
            <p:nvPr/>
          </p:nvCxnSpPr>
          <p:spPr>
            <a:xfrm>
              <a:off x="5204600" y="3739374"/>
              <a:ext cx="180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FE1426E-9E81-45A0-A253-EB1BD34A8B00}"/>
                </a:ext>
              </a:extLst>
            </p:cNvPr>
            <p:cNvSpPr txBox="1"/>
            <p:nvPr/>
          </p:nvSpPr>
          <p:spPr>
            <a:xfrm>
              <a:off x="5189539" y="3865274"/>
              <a:ext cx="17890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200" b="1" dirty="0"/>
                <a:t>Plain text</a:t>
              </a:r>
            </a:p>
          </p:txBody>
        </p:sp>
      </p:grpSp>
      <p:grpSp>
        <p:nvGrpSpPr>
          <p:cNvPr id="32" name="Read">
            <a:extLst>
              <a:ext uri="{FF2B5EF4-FFF2-40B4-BE49-F238E27FC236}">
                <a16:creationId xmlns:a16="http://schemas.microsoft.com/office/drawing/2014/main" id="{F5898475-1A99-4144-B1EC-425278181617}"/>
              </a:ext>
            </a:extLst>
          </p:cNvPr>
          <p:cNvGrpSpPr/>
          <p:nvPr/>
        </p:nvGrpSpPr>
        <p:grpSpPr>
          <a:xfrm>
            <a:off x="10113885" y="2812474"/>
            <a:ext cx="1800000" cy="699654"/>
            <a:chOff x="5204600" y="3739374"/>
            <a:chExt cx="1800000" cy="699654"/>
          </a:xfrm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A18B7F5-A745-450D-9EF7-7902D7765EF1}"/>
                </a:ext>
              </a:extLst>
            </p:cNvPr>
            <p:cNvCxnSpPr/>
            <p:nvPr/>
          </p:nvCxnSpPr>
          <p:spPr>
            <a:xfrm>
              <a:off x="5204600" y="3739374"/>
              <a:ext cx="180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78E300E-AE90-43F8-9F5F-15FD348D502D}"/>
                </a:ext>
              </a:extLst>
            </p:cNvPr>
            <p:cNvSpPr txBox="1"/>
            <p:nvPr/>
          </p:nvSpPr>
          <p:spPr>
            <a:xfrm>
              <a:off x="5213132" y="3854253"/>
              <a:ext cx="17890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200" b="1" dirty="0"/>
                <a:t>Plain text</a:t>
              </a:r>
            </a:p>
          </p:txBody>
        </p:sp>
      </p:grpSp>
      <p:grpSp>
        <p:nvGrpSpPr>
          <p:cNvPr id="26" name="Write">
            <a:extLst>
              <a:ext uri="{FF2B5EF4-FFF2-40B4-BE49-F238E27FC236}">
                <a16:creationId xmlns:a16="http://schemas.microsoft.com/office/drawing/2014/main" id="{34925F05-74A6-43CB-B1E8-D8343CA036BE}"/>
              </a:ext>
            </a:extLst>
          </p:cNvPr>
          <p:cNvGrpSpPr/>
          <p:nvPr/>
        </p:nvGrpSpPr>
        <p:grpSpPr>
          <a:xfrm>
            <a:off x="4680788" y="2072128"/>
            <a:ext cx="2880000" cy="724885"/>
            <a:chOff x="5204600" y="3688910"/>
            <a:chExt cx="3420000" cy="724885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CA0C68E-607D-4CFC-BE7C-678C0AEED75C}"/>
                </a:ext>
              </a:extLst>
            </p:cNvPr>
            <p:cNvCxnSpPr/>
            <p:nvPr/>
          </p:nvCxnSpPr>
          <p:spPr>
            <a:xfrm>
              <a:off x="5204600" y="4413795"/>
              <a:ext cx="3420000" cy="0"/>
            </a:xfrm>
            <a:prstGeom prst="straightConnector1">
              <a:avLst/>
            </a:prstGeom>
            <a:ln w="76200">
              <a:solidFill>
                <a:srgbClr val="7030A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DAC8B88-F4F0-409C-88A4-00785D804101}"/>
                </a:ext>
              </a:extLst>
            </p:cNvPr>
            <p:cNvSpPr txBox="1"/>
            <p:nvPr/>
          </p:nvSpPr>
          <p:spPr>
            <a:xfrm>
              <a:off x="5319010" y="3688910"/>
              <a:ext cx="3161976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GB" sz="3200" b="1" dirty="0">
                  <a:solidFill>
                    <a:srgbClr val="7030A0"/>
                  </a:solidFill>
                </a:rPr>
                <a:t>Encrypted text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56DF049-32B1-4948-8CF8-A812D8E6B285}"/>
              </a:ext>
            </a:extLst>
          </p:cNvPr>
          <p:cNvGrpSpPr/>
          <p:nvPr/>
        </p:nvGrpSpPr>
        <p:grpSpPr>
          <a:xfrm>
            <a:off x="2672999" y="3512128"/>
            <a:ext cx="1440000" cy="2041925"/>
            <a:chOff x="2672999" y="3512128"/>
            <a:chExt cx="1440000" cy="2041925"/>
          </a:xfrm>
        </p:grpSpPr>
        <p:sp>
          <p:nvSpPr>
            <p:cNvPr id="7" name="Rounded Rectangle 3">
              <a:extLst>
                <a:ext uri="{FF2B5EF4-FFF2-40B4-BE49-F238E27FC236}">
                  <a16:creationId xmlns:a16="http://schemas.microsoft.com/office/drawing/2014/main" id="{1196CAB2-17D0-4D7B-9183-0470F242568A}"/>
                </a:ext>
              </a:extLst>
            </p:cNvPr>
            <p:cNvSpPr/>
            <p:nvPr/>
          </p:nvSpPr>
          <p:spPr>
            <a:xfrm>
              <a:off x="2672999" y="4474053"/>
              <a:ext cx="1440000" cy="1080000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b="1" dirty="0">
                  <a:solidFill>
                    <a:schemeClr val="tx1"/>
                  </a:solidFill>
                </a:rPr>
                <a:t>Key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9D87299-7615-47BE-9799-88DE77AD4068}"/>
                </a:ext>
              </a:extLst>
            </p:cNvPr>
            <p:cNvCxnSpPr>
              <a:cxnSpLocks/>
              <a:stCxn id="7" idx="0"/>
              <a:endCxn id="20" idx="2"/>
            </p:cNvCxnSpPr>
            <p:nvPr/>
          </p:nvCxnSpPr>
          <p:spPr>
            <a:xfrm flipV="1">
              <a:off x="3392999" y="3512128"/>
              <a:ext cx="0" cy="961925"/>
            </a:xfrm>
            <a:prstGeom prst="straightConnector1">
              <a:avLst/>
            </a:prstGeom>
            <a:ln w="76200">
              <a:solidFill>
                <a:schemeClr val="accent6">
                  <a:lumMod val="7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91F123A-F5C1-4084-BA1F-8D0C79063D17}"/>
              </a:ext>
            </a:extLst>
          </p:cNvPr>
          <p:cNvGrpSpPr/>
          <p:nvPr/>
        </p:nvGrpSpPr>
        <p:grpSpPr>
          <a:xfrm>
            <a:off x="8102753" y="3512128"/>
            <a:ext cx="1440000" cy="2041925"/>
            <a:chOff x="8102753" y="3512128"/>
            <a:chExt cx="1440000" cy="2041925"/>
          </a:xfrm>
        </p:grpSpPr>
        <p:sp>
          <p:nvSpPr>
            <p:cNvPr id="22" name="Rounded Rectangle 3">
              <a:extLst>
                <a:ext uri="{FF2B5EF4-FFF2-40B4-BE49-F238E27FC236}">
                  <a16:creationId xmlns:a16="http://schemas.microsoft.com/office/drawing/2014/main" id="{6A351C53-2EEB-4B38-9D02-850D816760BA}"/>
                </a:ext>
              </a:extLst>
            </p:cNvPr>
            <p:cNvSpPr/>
            <p:nvPr/>
          </p:nvSpPr>
          <p:spPr>
            <a:xfrm>
              <a:off x="8102753" y="4474053"/>
              <a:ext cx="1440000" cy="1080000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b="1" dirty="0">
                  <a:solidFill>
                    <a:schemeClr val="tx1"/>
                  </a:solidFill>
                </a:rPr>
                <a:t>Key</a:t>
              </a: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E593B31B-13EE-4655-9B51-B1E119E21F6C}"/>
                </a:ext>
              </a:extLst>
            </p:cNvPr>
            <p:cNvCxnSpPr>
              <a:cxnSpLocks/>
              <a:stCxn id="22" idx="0"/>
              <a:endCxn id="17" idx="2"/>
            </p:cNvCxnSpPr>
            <p:nvPr/>
          </p:nvCxnSpPr>
          <p:spPr>
            <a:xfrm flipV="1">
              <a:off x="8822753" y="3512128"/>
              <a:ext cx="0" cy="961925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9459EA59-C445-478A-AFB9-6D2FFA9D46ED}"/>
              </a:ext>
            </a:extLst>
          </p:cNvPr>
          <p:cNvSpPr/>
          <p:nvPr/>
        </p:nvSpPr>
        <p:spPr>
          <a:xfrm>
            <a:off x="2059612" y="5931203"/>
            <a:ext cx="81223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200" b="1" dirty="0">
                <a:solidFill>
                  <a:srgbClr val="7030A0"/>
                </a:solidFill>
              </a:rPr>
              <a:t>Tries</a:t>
            </a:r>
            <a:r>
              <a:rPr lang="en-GB" sz="3200" dirty="0">
                <a:solidFill>
                  <a:srgbClr val="7030A0"/>
                </a:solidFill>
              </a:rPr>
              <a:t> to prevent unauthorised access to content</a:t>
            </a:r>
          </a:p>
        </p:txBody>
      </p:sp>
    </p:spTree>
    <p:extLst>
      <p:ext uri="{BB962C8B-B14F-4D97-AF65-F5344CB8AC3E}">
        <p14:creationId xmlns:p14="http://schemas.microsoft.com/office/powerpoint/2010/main" val="2480034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FBBB3-641F-4AFF-B0C2-F49F9D806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Encryption</a:t>
            </a:r>
          </a:p>
        </p:txBody>
      </p:sp>
      <p:sp>
        <p:nvSpPr>
          <p:cNvPr id="17" name="Rounded Rectangle 17">
            <a:extLst>
              <a:ext uri="{FF2B5EF4-FFF2-40B4-BE49-F238E27FC236}">
                <a16:creationId xmlns:a16="http://schemas.microsoft.com/office/drawing/2014/main" id="{2BEDF8A4-3D38-4CDA-B6FB-331C004E67B3}"/>
              </a:ext>
            </a:extLst>
          </p:cNvPr>
          <p:cNvSpPr/>
          <p:nvPr/>
        </p:nvSpPr>
        <p:spPr>
          <a:xfrm>
            <a:off x="7562753" y="2072128"/>
            <a:ext cx="2520000" cy="1440000"/>
          </a:xfrm>
          <a:prstGeom prst="roundRect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20" name="Rounded Rectangle 17">
            <a:extLst>
              <a:ext uri="{FF2B5EF4-FFF2-40B4-BE49-F238E27FC236}">
                <a16:creationId xmlns:a16="http://schemas.microsoft.com/office/drawing/2014/main" id="{6B8E16EC-103D-46C5-AA0F-9D8BDF091DDA}"/>
              </a:ext>
            </a:extLst>
          </p:cNvPr>
          <p:cNvSpPr/>
          <p:nvPr/>
        </p:nvSpPr>
        <p:spPr>
          <a:xfrm>
            <a:off x="2132999" y="2072128"/>
            <a:ext cx="2520000" cy="1440000"/>
          </a:xfrm>
          <a:prstGeom prst="roundRect">
            <a:avLst/>
          </a:prstGeom>
          <a:solidFill>
            <a:srgbClr val="FFC0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068C780-5F1F-4074-981A-0ECE252088D9}"/>
              </a:ext>
            </a:extLst>
          </p:cNvPr>
          <p:cNvCxnSpPr/>
          <p:nvPr/>
        </p:nvCxnSpPr>
        <p:spPr>
          <a:xfrm>
            <a:off x="332997" y="2801453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A18B7F5-A745-450D-9EF7-7902D7765EF1}"/>
              </a:ext>
            </a:extLst>
          </p:cNvPr>
          <p:cNvCxnSpPr/>
          <p:nvPr/>
        </p:nvCxnSpPr>
        <p:spPr>
          <a:xfrm>
            <a:off x="10113885" y="2812474"/>
            <a:ext cx="1800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CA0C68E-607D-4CFC-BE7C-678C0AEED75C}"/>
              </a:ext>
            </a:extLst>
          </p:cNvPr>
          <p:cNvCxnSpPr/>
          <p:nvPr/>
        </p:nvCxnSpPr>
        <p:spPr>
          <a:xfrm>
            <a:off x="4680788" y="2797013"/>
            <a:ext cx="2880000" cy="0"/>
          </a:xfrm>
          <a:prstGeom prst="straightConnector1">
            <a:avLst/>
          </a:prstGeom>
          <a:ln w="762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56DF049-32B1-4948-8CF8-A812D8E6B285}"/>
              </a:ext>
            </a:extLst>
          </p:cNvPr>
          <p:cNvGrpSpPr/>
          <p:nvPr/>
        </p:nvGrpSpPr>
        <p:grpSpPr>
          <a:xfrm>
            <a:off x="2672999" y="3512128"/>
            <a:ext cx="1440000" cy="2041925"/>
            <a:chOff x="2672999" y="3512128"/>
            <a:chExt cx="1440000" cy="2041925"/>
          </a:xfrm>
        </p:grpSpPr>
        <p:sp>
          <p:nvSpPr>
            <p:cNvPr id="7" name="Rounded Rectangle 3">
              <a:extLst>
                <a:ext uri="{FF2B5EF4-FFF2-40B4-BE49-F238E27FC236}">
                  <a16:creationId xmlns:a16="http://schemas.microsoft.com/office/drawing/2014/main" id="{1196CAB2-17D0-4D7B-9183-0470F242568A}"/>
                </a:ext>
              </a:extLst>
            </p:cNvPr>
            <p:cNvSpPr/>
            <p:nvPr/>
          </p:nvSpPr>
          <p:spPr>
            <a:xfrm>
              <a:off x="2672999" y="4474053"/>
              <a:ext cx="1440000" cy="1080000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9D87299-7615-47BE-9799-88DE77AD4068}"/>
                </a:ext>
              </a:extLst>
            </p:cNvPr>
            <p:cNvCxnSpPr>
              <a:cxnSpLocks/>
              <a:stCxn id="7" idx="0"/>
              <a:endCxn id="20" idx="2"/>
            </p:cNvCxnSpPr>
            <p:nvPr/>
          </p:nvCxnSpPr>
          <p:spPr>
            <a:xfrm flipV="1">
              <a:off x="3392999" y="3512128"/>
              <a:ext cx="0" cy="961925"/>
            </a:xfrm>
            <a:prstGeom prst="straightConnector1">
              <a:avLst/>
            </a:prstGeom>
            <a:ln w="76200">
              <a:solidFill>
                <a:schemeClr val="accent6">
                  <a:lumMod val="7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91F123A-F5C1-4084-BA1F-8D0C79063D17}"/>
              </a:ext>
            </a:extLst>
          </p:cNvPr>
          <p:cNvGrpSpPr/>
          <p:nvPr/>
        </p:nvGrpSpPr>
        <p:grpSpPr>
          <a:xfrm>
            <a:off x="8102753" y="3512128"/>
            <a:ext cx="1440000" cy="2041925"/>
            <a:chOff x="8102753" y="3512128"/>
            <a:chExt cx="1440000" cy="2041925"/>
          </a:xfrm>
        </p:grpSpPr>
        <p:sp>
          <p:nvSpPr>
            <p:cNvPr id="22" name="Rounded Rectangle 3">
              <a:extLst>
                <a:ext uri="{FF2B5EF4-FFF2-40B4-BE49-F238E27FC236}">
                  <a16:creationId xmlns:a16="http://schemas.microsoft.com/office/drawing/2014/main" id="{6A351C53-2EEB-4B38-9D02-850D816760BA}"/>
                </a:ext>
              </a:extLst>
            </p:cNvPr>
            <p:cNvSpPr/>
            <p:nvPr/>
          </p:nvSpPr>
          <p:spPr>
            <a:xfrm>
              <a:off x="8102753" y="4474053"/>
              <a:ext cx="1440000" cy="1080000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E593B31B-13EE-4655-9B51-B1E119E21F6C}"/>
                </a:ext>
              </a:extLst>
            </p:cNvPr>
            <p:cNvCxnSpPr>
              <a:cxnSpLocks/>
              <a:stCxn id="22" idx="0"/>
              <a:endCxn id="17" idx="2"/>
            </p:cNvCxnSpPr>
            <p:nvPr/>
          </p:nvCxnSpPr>
          <p:spPr>
            <a:xfrm flipV="1">
              <a:off x="8822753" y="3512128"/>
              <a:ext cx="0" cy="961925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44AD28F9-9A93-494A-AEC7-D438895C7E1A}"/>
              </a:ext>
            </a:extLst>
          </p:cNvPr>
          <p:cNvSpPr/>
          <p:nvPr/>
        </p:nvSpPr>
        <p:spPr>
          <a:xfrm>
            <a:off x="1921758" y="5931203"/>
            <a:ext cx="83980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200" b="1" dirty="0">
                <a:solidFill>
                  <a:srgbClr val="7030A0"/>
                </a:solidFill>
              </a:rPr>
              <a:t>Tries</a:t>
            </a:r>
            <a:r>
              <a:rPr lang="en-GB" sz="3200" dirty="0">
                <a:solidFill>
                  <a:srgbClr val="7030A0"/>
                </a:solidFill>
              </a:rPr>
              <a:t> to prevent                             access to content</a:t>
            </a:r>
          </a:p>
        </p:txBody>
      </p:sp>
    </p:spTree>
    <p:extLst>
      <p:ext uri="{BB962C8B-B14F-4D97-AF65-F5344CB8AC3E}">
        <p14:creationId xmlns:p14="http://schemas.microsoft.com/office/powerpoint/2010/main" val="1129096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Number Systems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612" y="1681163"/>
            <a:ext cx="5157787" cy="823912"/>
          </a:xfrm>
        </p:spPr>
        <p:txBody>
          <a:bodyPr/>
          <a:lstStyle/>
          <a:p>
            <a:r>
              <a:rPr lang="en-GB" sz="3600" dirty="0"/>
              <a:t>Denary</a:t>
            </a:r>
            <a:r>
              <a:rPr lang="en-GB" dirty="0"/>
              <a:t>	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7" y="2505075"/>
            <a:ext cx="6020789" cy="3684588"/>
          </a:xfrm>
        </p:spPr>
        <p:txBody>
          <a:bodyPr>
            <a:noAutofit/>
          </a:bodyPr>
          <a:lstStyle/>
          <a:p>
            <a:r>
              <a:rPr lang="en-GB" sz="3600" dirty="0"/>
              <a:t>Used by:</a:t>
            </a:r>
          </a:p>
          <a:p>
            <a:r>
              <a:rPr lang="en-GB" sz="3600" dirty="0"/>
              <a:t>Digits:</a:t>
            </a:r>
          </a:p>
          <a:p>
            <a:r>
              <a:rPr lang="en-GB" sz="3600" dirty="0"/>
              <a:t>No of digits:</a:t>
            </a:r>
          </a:p>
          <a:p>
            <a:r>
              <a:rPr lang="en-GB" sz="3600" dirty="0"/>
              <a:t>Multiplier:</a:t>
            </a:r>
          </a:p>
          <a:p>
            <a:r>
              <a:rPr lang="en-GB" sz="3600" dirty="0"/>
              <a:t>Known as: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28702" y="1690688"/>
            <a:ext cx="3411187" cy="823912"/>
          </a:xfrm>
        </p:spPr>
        <p:txBody>
          <a:bodyPr/>
          <a:lstStyle/>
          <a:p>
            <a:r>
              <a:rPr lang="en-GB" sz="3600" dirty="0"/>
              <a:t>Binary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28702" y="2505075"/>
            <a:ext cx="4290353" cy="3684588"/>
          </a:xfrm>
        </p:spPr>
        <p:txBody>
          <a:bodyPr>
            <a:noAutofit/>
          </a:bodyPr>
          <a:lstStyle/>
          <a:p>
            <a:r>
              <a:rPr lang="en-GB" sz="3600" dirty="0"/>
              <a:t>Used by:</a:t>
            </a:r>
          </a:p>
          <a:p>
            <a:r>
              <a:rPr lang="en-GB" sz="3600" dirty="0"/>
              <a:t>Digits:</a:t>
            </a:r>
          </a:p>
          <a:p>
            <a:r>
              <a:rPr lang="en-GB" sz="3600" dirty="0"/>
              <a:t>No of digits:</a:t>
            </a:r>
          </a:p>
          <a:p>
            <a:r>
              <a:rPr lang="en-GB" sz="3600" dirty="0"/>
              <a:t>Multiplier:</a:t>
            </a:r>
          </a:p>
          <a:p>
            <a:r>
              <a:rPr lang="en-GB" sz="3600" dirty="0"/>
              <a:t>Known as:</a:t>
            </a:r>
          </a:p>
        </p:txBody>
      </p:sp>
    </p:spTree>
    <p:extLst>
      <p:ext uri="{BB962C8B-B14F-4D97-AF65-F5344CB8AC3E}">
        <p14:creationId xmlns:p14="http://schemas.microsoft.com/office/powerpoint/2010/main" val="1230634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(Base 2)</a:t>
            </a:r>
          </a:p>
        </p:txBody>
      </p:sp>
      <p:sp>
        <p:nvSpPr>
          <p:cNvPr id="6" name="Rectangle 5"/>
          <p:cNvSpPr/>
          <p:nvPr/>
        </p:nvSpPr>
        <p:spPr>
          <a:xfrm>
            <a:off x="3395359" y="3052261"/>
            <a:ext cx="1080000" cy="641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4474078" y="3052260"/>
            <a:ext cx="1080000" cy="641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5557922" y="3052261"/>
            <a:ext cx="1080000" cy="6415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6635359" y="3052261"/>
            <a:ext cx="1080000" cy="6415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</a:t>
            </a:r>
            <a:endParaRPr lang="en-GB" sz="60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9535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74078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557922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63535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6249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Place determines the value of a digit</a:t>
            </a:r>
          </a:p>
        </p:txBody>
      </p:sp>
      <p:sp>
        <p:nvSpPr>
          <p:cNvPr id="16" name="Line Callout 2 (No Border) 15"/>
          <p:cNvSpPr/>
          <p:nvPr/>
        </p:nvSpPr>
        <p:spPr>
          <a:xfrm>
            <a:off x="1885861" y="5539489"/>
            <a:ext cx="1053885" cy="449451"/>
          </a:xfrm>
          <a:prstGeom prst="callout2">
            <a:avLst>
              <a:gd name="adj1" fmla="val 49785"/>
              <a:gd name="adj2" fmla="val 101961"/>
              <a:gd name="adj3" fmla="val 49162"/>
              <a:gd name="adj4" fmla="val 136877"/>
              <a:gd name="adj5" fmla="val -203329"/>
              <a:gd name="adj6" fmla="val 185012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4000" b="1" dirty="0">
                <a:solidFill>
                  <a:srgbClr val="FF0000"/>
                </a:solidFill>
              </a:rPr>
              <a:t>8</a:t>
            </a:r>
            <a:endParaRPr lang="en-GB" sz="3200" b="1" dirty="0">
              <a:solidFill>
                <a:srgbClr val="FF0000"/>
              </a:solidFill>
            </a:endParaRPr>
          </a:p>
        </p:txBody>
      </p:sp>
      <p:sp>
        <p:nvSpPr>
          <p:cNvPr id="17" name="Line Callout 2 (No Border) 16"/>
          <p:cNvSpPr/>
          <p:nvPr/>
        </p:nvSpPr>
        <p:spPr>
          <a:xfrm>
            <a:off x="7165933" y="5578017"/>
            <a:ext cx="1053885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-200554"/>
              <a:gd name="adj6" fmla="val -93616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AB7868-75DE-078F-680A-6C4B0775C318}"/>
              </a:ext>
            </a:extLst>
          </p:cNvPr>
          <p:cNvSpPr/>
          <p:nvPr/>
        </p:nvSpPr>
        <p:spPr>
          <a:xfrm>
            <a:off x="7179844" y="4419030"/>
            <a:ext cx="540000" cy="3887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2</a:t>
            </a:r>
            <a:endParaRPr lang="en-GB" sz="6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DEDE04-C0DD-4CEA-A06C-19A0ABFB45BF}"/>
              </a:ext>
            </a:extLst>
          </p:cNvPr>
          <p:cNvSpPr/>
          <p:nvPr/>
        </p:nvSpPr>
        <p:spPr>
          <a:xfrm>
            <a:off x="3395359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  <a:r>
              <a:rPr lang="en-GB" sz="2800" b="1" baseline="300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39FD609-13C3-463E-B00D-84B6452A14B9}"/>
              </a:ext>
            </a:extLst>
          </p:cNvPr>
          <p:cNvSpPr/>
          <p:nvPr/>
        </p:nvSpPr>
        <p:spPr>
          <a:xfrm>
            <a:off x="4474078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  <a:r>
              <a:rPr lang="en-GB" sz="2800" b="1" baseline="30000" dirty="0">
                <a:solidFill>
                  <a:srgbClr val="FF0000"/>
                </a:solidFill>
              </a:rPr>
              <a:t>2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7D362C-474B-4255-9429-14F66B3BC74A}"/>
              </a:ext>
            </a:extLst>
          </p:cNvPr>
          <p:cNvSpPr/>
          <p:nvPr/>
        </p:nvSpPr>
        <p:spPr>
          <a:xfrm>
            <a:off x="5557922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  <a:r>
              <a:rPr lang="en-GB" sz="2800" b="1" baseline="30000" dirty="0">
                <a:solidFill>
                  <a:srgbClr val="FF0000"/>
                </a:solidFill>
              </a:rPr>
              <a:t>1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7507EA-ECF0-4FD0-8ADC-3C8BB684326A}"/>
              </a:ext>
            </a:extLst>
          </p:cNvPr>
          <p:cNvSpPr/>
          <p:nvPr/>
        </p:nvSpPr>
        <p:spPr>
          <a:xfrm>
            <a:off x="6635359" y="2613857"/>
            <a:ext cx="1080000" cy="6402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  <a:r>
              <a:rPr lang="en-GB" sz="2800" b="1" baseline="30000" dirty="0">
                <a:solidFill>
                  <a:srgbClr val="FF0000"/>
                </a:solidFill>
              </a:rPr>
              <a:t>0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5" name="Line Callout 2 (No Border) 16">
            <a:extLst>
              <a:ext uri="{FF2B5EF4-FFF2-40B4-BE49-F238E27FC236}">
                <a16:creationId xmlns:a16="http://schemas.microsoft.com/office/drawing/2014/main" id="{A94BA3CF-8985-4D49-ACFC-584DAC197FB9}"/>
              </a:ext>
            </a:extLst>
          </p:cNvPr>
          <p:cNvSpPr/>
          <p:nvPr/>
        </p:nvSpPr>
        <p:spPr>
          <a:xfrm>
            <a:off x="9021665" y="3969579"/>
            <a:ext cx="1234230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121660"/>
              <a:gd name="adj6" fmla="val -112294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7030A0"/>
                </a:solidFill>
              </a:rPr>
              <a:t>Base</a:t>
            </a:r>
          </a:p>
        </p:txBody>
      </p:sp>
      <p:sp>
        <p:nvSpPr>
          <p:cNvPr id="26" name="Line Callout 2 (No Border) 16">
            <a:extLst>
              <a:ext uri="{FF2B5EF4-FFF2-40B4-BE49-F238E27FC236}">
                <a16:creationId xmlns:a16="http://schemas.microsoft.com/office/drawing/2014/main" id="{721597D1-244C-4D8F-ABE3-394AE7AEBE69}"/>
              </a:ext>
            </a:extLst>
          </p:cNvPr>
          <p:cNvSpPr/>
          <p:nvPr/>
        </p:nvSpPr>
        <p:spPr>
          <a:xfrm>
            <a:off x="9021665" y="3969578"/>
            <a:ext cx="1234230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-204234"/>
              <a:gd name="adj6" fmla="val -145907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7030A0"/>
                </a:solidFill>
              </a:rPr>
              <a:t>Base</a:t>
            </a:r>
          </a:p>
        </p:txBody>
      </p:sp>
    </p:spTree>
    <p:extLst>
      <p:ext uri="{BB962C8B-B14F-4D97-AF65-F5344CB8AC3E}">
        <p14:creationId xmlns:p14="http://schemas.microsoft.com/office/powerpoint/2010/main" val="4146483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6" grpId="0" animBg="1"/>
      <p:bldP spid="17" grpId="0" animBg="1"/>
      <p:bldP spid="4" grpId="0"/>
      <p:bldP spid="21" grpId="0"/>
      <p:bldP spid="22" grpId="0"/>
      <p:bldP spid="23" grpId="0"/>
      <p:bldP spid="24" grpId="0"/>
      <p:bldP spid="25" grpId="0" animBg="1"/>
      <p:bldP spid="2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(Base 2)</a:t>
            </a:r>
          </a:p>
        </p:txBody>
      </p:sp>
      <p:sp>
        <p:nvSpPr>
          <p:cNvPr id="6" name="Rectangle 5"/>
          <p:cNvSpPr/>
          <p:nvPr/>
        </p:nvSpPr>
        <p:spPr>
          <a:xfrm>
            <a:off x="3399204" y="3052261"/>
            <a:ext cx="1080000" cy="641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4474078" y="3052260"/>
            <a:ext cx="1080000" cy="641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5557922" y="3052261"/>
            <a:ext cx="1080000" cy="6415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6635359" y="3052261"/>
            <a:ext cx="1080000" cy="6415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</a:t>
            </a:r>
            <a:endParaRPr lang="en-GB" sz="60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91515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74078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557922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63535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6249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Place determines the value of a digit</a:t>
            </a:r>
          </a:p>
        </p:txBody>
      </p:sp>
    </p:spTree>
    <p:extLst>
      <p:ext uri="{BB962C8B-B14F-4D97-AF65-F5344CB8AC3E}">
        <p14:creationId xmlns:p14="http://schemas.microsoft.com/office/powerpoint/2010/main" val="4114374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8E81-15FE-40DA-AF2F-ADC65E8F4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Place Values – 8 bits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FB17A9-F637-412D-86A5-C1ADF1D5AAE8}"/>
              </a:ext>
            </a:extLst>
          </p:cNvPr>
          <p:cNvSpPr txBox="1">
            <a:spLocks noChangeAspect="1"/>
          </p:cNvSpPr>
          <p:nvPr/>
        </p:nvSpPr>
        <p:spPr>
          <a:xfrm>
            <a:off x="9959976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8BF06E-BFEA-4A3B-971D-CE51B21B6199}"/>
              </a:ext>
            </a:extLst>
          </p:cNvPr>
          <p:cNvSpPr txBox="1">
            <a:spLocks noChangeAspect="1"/>
          </p:cNvSpPr>
          <p:nvPr/>
        </p:nvSpPr>
        <p:spPr>
          <a:xfrm>
            <a:off x="8804918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34DA13-D156-4971-8AD7-5DD5B9DC4430}"/>
              </a:ext>
            </a:extLst>
          </p:cNvPr>
          <p:cNvSpPr txBox="1">
            <a:spLocks noChangeAspect="1"/>
          </p:cNvSpPr>
          <p:nvPr/>
        </p:nvSpPr>
        <p:spPr>
          <a:xfrm>
            <a:off x="7649860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E44103-06BA-4CD5-AFEE-DF85F6B9F82B}"/>
              </a:ext>
            </a:extLst>
          </p:cNvPr>
          <p:cNvSpPr txBox="1">
            <a:spLocks noChangeAspect="1"/>
          </p:cNvSpPr>
          <p:nvPr/>
        </p:nvSpPr>
        <p:spPr>
          <a:xfrm>
            <a:off x="6496331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6C3047-18D2-4A98-9DA2-D40A2796C113}"/>
              </a:ext>
            </a:extLst>
          </p:cNvPr>
          <p:cNvSpPr txBox="1">
            <a:spLocks noChangeAspect="1"/>
          </p:cNvSpPr>
          <p:nvPr/>
        </p:nvSpPr>
        <p:spPr>
          <a:xfrm>
            <a:off x="5342802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896E-D2A2-4EA1-B545-1252BA7117E6}"/>
              </a:ext>
            </a:extLst>
          </p:cNvPr>
          <p:cNvSpPr txBox="1">
            <a:spLocks noChangeAspect="1"/>
          </p:cNvSpPr>
          <p:nvPr/>
        </p:nvSpPr>
        <p:spPr>
          <a:xfrm>
            <a:off x="4187744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32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FAA529-9101-4EF6-9BD9-1BB18D3372AB}"/>
              </a:ext>
            </a:extLst>
          </p:cNvPr>
          <p:cNvSpPr txBox="1">
            <a:spLocks noChangeAspect="1"/>
          </p:cNvSpPr>
          <p:nvPr/>
        </p:nvSpPr>
        <p:spPr>
          <a:xfrm>
            <a:off x="3029628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64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3CF3F9-99E7-4B02-B591-A126698601E9}"/>
              </a:ext>
            </a:extLst>
          </p:cNvPr>
          <p:cNvSpPr txBox="1">
            <a:spLocks noChangeAspect="1"/>
          </p:cNvSpPr>
          <p:nvPr/>
        </p:nvSpPr>
        <p:spPr>
          <a:xfrm>
            <a:off x="1871512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128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C3A329-72D6-43A1-B2BF-FC6668168456}"/>
              </a:ext>
            </a:extLst>
          </p:cNvPr>
          <p:cNvSpPr txBox="1">
            <a:spLocks noChangeAspect="1"/>
          </p:cNvSpPr>
          <p:nvPr/>
        </p:nvSpPr>
        <p:spPr>
          <a:xfrm>
            <a:off x="9959976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33BCB4-D25B-4E4C-9514-06872BCF5301}"/>
              </a:ext>
            </a:extLst>
          </p:cNvPr>
          <p:cNvSpPr txBox="1">
            <a:spLocks noChangeAspect="1"/>
          </p:cNvSpPr>
          <p:nvPr/>
        </p:nvSpPr>
        <p:spPr>
          <a:xfrm>
            <a:off x="8804918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648691-CAFC-4BEB-AD0E-BBC8A8C45CF7}"/>
              </a:ext>
            </a:extLst>
          </p:cNvPr>
          <p:cNvSpPr txBox="1">
            <a:spLocks noChangeAspect="1"/>
          </p:cNvSpPr>
          <p:nvPr/>
        </p:nvSpPr>
        <p:spPr>
          <a:xfrm>
            <a:off x="7649860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922B01-2A64-4743-8831-78D4C033A752}"/>
              </a:ext>
            </a:extLst>
          </p:cNvPr>
          <p:cNvSpPr txBox="1">
            <a:spLocks noChangeAspect="1"/>
          </p:cNvSpPr>
          <p:nvPr/>
        </p:nvSpPr>
        <p:spPr>
          <a:xfrm>
            <a:off x="6496331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9447B4-6D6F-4F13-92BB-8CE09F8C97EA}"/>
              </a:ext>
            </a:extLst>
          </p:cNvPr>
          <p:cNvSpPr txBox="1">
            <a:spLocks noChangeAspect="1"/>
          </p:cNvSpPr>
          <p:nvPr/>
        </p:nvSpPr>
        <p:spPr>
          <a:xfrm>
            <a:off x="5342802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2B30E8-1393-477C-A09A-0832EA5CC22A}"/>
              </a:ext>
            </a:extLst>
          </p:cNvPr>
          <p:cNvSpPr txBox="1">
            <a:spLocks noChangeAspect="1"/>
          </p:cNvSpPr>
          <p:nvPr/>
        </p:nvSpPr>
        <p:spPr>
          <a:xfrm>
            <a:off x="4187744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0A3F75-9903-43B7-A839-C70850981E93}"/>
              </a:ext>
            </a:extLst>
          </p:cNvPr>
          <p:cNvSpPr txBox="1">
            <a:spLocks noChangeAspect="1"/>
          </p:cNvSpPr>
          <p:nvPr/>
        </p:nvSpPr>
        <p:spPr>
          <a:xfrm>
            <a:off x="3029628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2A0A91-7D49-4481-9B1E-BF2939B45621}"/>
              </a:ext>
            </a:extLst>
          </p:cNvPr>
          <p:cNvSpPr txBox="1">
            <a:spLocks noChangeAspect="1"/>
          </p:cNvSpPr>
          <p:nvPr/>
        </p:nvSpPr>
        <p:spPr>
          <a:xfrm>
            <a:off x="1871512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3A2BD6-D0E5-41CE-BF4E-0C10ED97A76F}"/>
              </a:ext>
            </a:extLst>
          </p:cNvPr>
          <p:cNvSpPr txBox="1">
            <a:spLocks/>
          </p:cNvSpPr>
          <p:nvPr/>
        </p:nvSpPr>
        <p:spPr>
          <a:xfrm>
            <a:off x="154004" y="2277000"/>
            <a:ext cx="1711392" cy="1152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r"/>
            <a:r>
              <a:rPr lang="en-GB" sz="4800" dirty="0">
                <a:solidFill>
                  <a:srgbClr val="FF0000"/>
                </a:solidFill>
              </a:rPr>
              <a:t>bit: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D7D83-AEA4-41FF-920B-DCD15BD6661F}"/>
              </a:ext>
            </a:extLst>
          </p:cNvPr>
          <p:cNvSpPr txBox="1">
            <a:spLocks/>
          </p:cNvSpPr>
          <p:nvPr/>
        </p:nvSpPr>
        <p:spPr>
          <a:xfrm>
            <a:off x="154004" y="3439312"/>
            <a:ext cx="1711392" cy="1152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r>
              <a:rPr lang="en-GB" sz="3600" dirty="0">
                <a:solidFill>
                  <a:srgbClr val="FF0000"/>
                </a:solidFill>
              </a:rPr>
              <a:t>place</a:t>
            </a:r>
          </a:p>
          <a:p>
            <a:pPr algn="r"/>
            <a:r>
              <a:rPr lang="en-GB" sz="3600" dirty="0">
                <a:solidFill>
                  <a:srgbClr val="FF0000"/>
                </a:solidFill>
              </a:rPr>
              <a:t>value: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C2601B-4658-4022-ACDE-6F924E8B2C1C}"/>
              </a:ext>
            </a:extLst>
          </p:cNvPr>
          <p:cNvSpPr txBox="1"/>
          <p:nvPr/>
        </p:nvSpPr>
        <p:spPr>
          <a:xfrm>
            <a:off x="1975267" y="1690688"/>
            <a:ext cx="944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 err="1">
                <a:solidFill>
                  <a:srgbClr val="0000FF"/>
                </a:solidFill>
                <a:latin typeface="Consolas" panose="020B0609020204030204" pitchFamily="49" charset="0"/>
              </a:rPr>
              <a:t>MSB</a:t>
            </a:r>
            <a:endParaRPr lang="en-GB" sz="4400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6A31DD-0A00-4BF4-81D3-34AF83007F01}"/>
              </a:ext>
            </a:extLst>
          </p:cNvPr>
          <p:cNvSpPr txBox="1"/>
          <p:nvPr/>
        </p:nvSpPr>
        <p:spPr>
          <a:xfrm>
            <a:off x="10063731" y="1690688"/>
            <a:ext cx="944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r>
              <a:rPr lang="en-GB" dirty="0" err="1"/>
              <a:t>LSB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AEE2ED-D8D7-4908-89CF-0C4BDBBD2296}"/>
              </a:ext>
            </a:extLst>
          </p:cNvPr>
          <p:cNvSpPr txBox="1"/>
          <p:nvPr/>
        </p:nvSpPr>
        <p:spPr>
          <a:xfrm>
            <a:off x="3798263" y="5118983"/>
            <a:ext cx="51021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 err="1"/>
              <a:t>MSB</a:t>
            </a:r>
            <a:r>
              <a:rPr lang="en-GB" sz="3600" dirty="0"/>
              <a:t> = </a:t>
            </a:r>
            <a:r>
              <a:rPr lang="en-GB" sz="3600" dirty="0">
                <a:solidFill>
                  <a:srgbClr val="0000FF"/>
                </a:solidFill>
              </a:rPr>
              <a:t>M</a:t>
            </a:r>
            <a:r>
              <a:rPr lang="en-GB" sz="3600" dirty="0"/>
              <a:t>ost </a:t>
            </a:r>
            <a:r>
              <a:rPr lang="en-GB" sz="3600" dirty="0">
                <a:solidFill>
                  <a:srgbClr val="0000FF"/>
                </a:solidFill>
              </a:rPr>
              <a:t>S</a:t>
            </a:r>
            <a:r>
              <a:rPr lang="en-GB" sz="3600" dirty="0"/>
              <a:t>ignificant </a:t>
            </a:r>
            <a:r>
              <a:rPr lang="en-GB" sz="3600" dirty="0">
                <a:solidFill>
                  <a:srgbClr val="0000FF"/>
                </a:solidFill>
              </a:rPr>
              <a:t>B</a:t>
            </a:r>
            <a:r>
              <a:rPr lang="en-GB" sz="3600" dirty="0"/>
              <a:t>it</a:t>
            </a:r>
          </a:p>
          <a:p>
            <a:pPr algn="r"/>
            <a:r>
              <a:rPr lang="en-GB" sz="3600" dirty="0" err="1"/>
              <a:t>LSB</a:t>
            </a:r>
            <a:r>
              <a:rPr lang="en-GB" sz="3600" dirty="0"/>
              <a:t> = </a:t>
            </a:r>
            <a:r>
              <a:rPr lang="en-GB" sz="3600" dirty="0">
                <a:solidFill>
                  <a:srgbClr val="0000FF"/>
                </a:solidFill>
              </a:rPr>
              <a:t>L</a:t>
            </a:r>
            <a:r>
              <a:rPr lang="en-GB" sz="3600" dirty="0"/>
              <a:t>east </a:t>
            </a:r>
            <a:r>
              <a:rPr lang="en-GB" sz="3600">
                <a:solidFill>
                  <a:srgbClr val="0000FF"/>
                </a:solidFill>
              </a:rPr>
              <a:t>S</a:t>
            </a:r>
            <a:r>
              <a:rPr lang="en-GB" sz="3600"/>
              <a:t>ignificant </a:t>
            </a:r>
            <a:r>
              <a:rPr lang="en-GB" sz="3600">
                <a:solidFill>
                  <a:srgbClr val="0000FF"/>
                </a:solidFill>
              </a:rPr>
              <a:t>B</a:t>
            </a:r>
            <a:r>
              <a:rPr lang="en-GB" sz="3600"/>
              <a:t>it</a:t>
            </a:r>
            <a:endParaRPr lang="en-GB" sz="3600" dirty="0"/>
          </a:p>
        </p:txBody>
      </p:sp>
      <p:sp>
        <p:nvSpPr>
          <p:cNvPr id="24" name="Arrow: Curved Up 23">
            <a:extLst>
              <a:ext uri="{FF2B5EF4-FFF2-40B4-BE49-F238E27FC236}">
                <a16:creationId xmlns:a16="http://schemas.microsoft.com/office/drawing/2014/main" id="{F0E82C15-63A2-4AA1-BA96-8DD4393533DF}"/>
              </a:ext>
            </a:extLst>
          </p:cNvPr>
          <p:cNvSpPr/>
          <p:nvPr/>
        </p:nvSpPr>
        <p:spPr>
          <a:xfrm flipH="1">
            <a:off x="9158435" y="4591312"/>
            <a:ext cx="1436915" cy="736270"/>
          </a:xfrm>
          <a:prstGeom prst="curved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9A5316E-357A-4B10-9D89-D7D42060EA4B}"/>
              </a:ext>
            </a:extLst>
          </p:cNvPr>
          <p:cNvSpPr txBox="1"/>
          <p:nvPr/>
        </p:nvSpPr>
        <p:spPr>
          <a:xfrm>
            <a:off x="9611310" y="5327582"/>
            <a:ext cx="691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r>
              <a:rPr lang="en-GB" dirty="0"/>
              <a:t>x2</a:t>
            </a:r>
          </a:p>
        </p:txBody>
      </p:sp>
      <p:sp>
        <p:nvSpPr>
          <p:cNvPr id="26" name="Arrow: Curved Up 25">
            <a:extLst>
              <a:ext uri="{FF2B5EF4-FFF2-40B4-BE49-F238E27FC236}">
                <a16:creationId xmlns:a16="http://schemas.microsoft.com/office/drawing/2014/main" id="{76E2B87C-B991-4C94-9A42-8C2CB099C7F5}"/>
              </a:ext>
            </a:extLst>
          </p:cNvPr>
          <p:cNvSpPr/>
          <p:nvPr/>
        </p:nvSpPr>
        <p:spPr>
          <a:xfrm flipH="1">
            <a:off x="2201298" y="4591312"/>
            <a:ext cx="1436915" cy="736270"/>
          </a:xfrm>
          <a:prstGeom prst="curved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70E016-7C8C-4C48-8379-674A64CD7B5D}"/>
              </a:ext>
            </a:extLst>
          </p:cNvPr>
          <p:cNvSpPr txBox="1"/>
          <p:nvPr/>
        </p:nvSpPr>
        <p:spPr>
          <a:xfrm>
            <a:off x="2654173" y="5327582"/>
            <a:ext cx="691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r>
              <a:rPr lang="en-GB" dirty="0"/>
              <a:t>x2</a:t>
            </a:r>
          </a:p>
        </p:txBody>
      </p:sp>
    </p:spTree>
    <p:extLst>
      <p:ext uri="{BB962C8B-B14F-4D97-AF65-F5344CB8AC3E}">
        <p14:creationId xmlns:p14="http://schemas.microsoft.com/office/powerpoint/2010/main" val="1462521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5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000"/>
                            </p:stCondLst>
                            <p:childTnLst>
                              <p:par>
                                <p:cTn id="9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500"/>
                            </p:stCondLst>
                            <p:childTnLst>
                              <p:par>
                                <p:cTn id="10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0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2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20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  <p:bldP spid="23" grpId="0" uiExpand="1" build="p"/>
      <p:bldP spid="24" grpId="0" animBg="1"/>
      <p:bldP spid="25" grpId="0"/>
      <p:bldP spid="26" grpId="0" animBg="1"/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8E81-15FE-40DA-AF2F-ADC65E8F4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Place Values – 8 bits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FB17A9-F637-412D-86A5-C1ADF1D5AAE8}"/>
              </a:ext>
            </a:extLst>
          </p:cNvPr>
          <p:cNvSpPr txBox="1">
            <a:spLocks noChangeAspect="1"/>
          </p:cNvSpPr>
          <p:nvPr/>
        </p:nvSpPr>
        <p:spPr>
          <a:xfrm>
            <a:off x="9959976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8BF06E-BFEA-4A3B-971D-CE51B21B6199}"/>
              </a:ext>
            </a:extLst>
          </p:cNvPr>
          <p:cNvSpPr txBox="1">
            <a:spLocks noChangeAspect="1"/>
          </p:cNvSpPr>
          <p:nvPr/>
        </p:nvSpPr>
        <p:spPr>
          <a:xfrm>
            <a:off x="8804918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34DA13-D156-4971-8AD7-5DD5B9DC4430}"/>
              </a:ext>
            </a:extLst>
          </p:cNvPr>
          <p:cNvSpPr txBox="1">
            <a:spLocks noChangeAspect="1"/>
          </p:cNvSpPr>
          <p:nvPr/>
        </p:nvSpPr>
        <p:spPr>
          <a:xfrm>
            <a:off x="7649860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E44103-06BA-4CD5-AFEE-DF85F6B9F82B}"/>
              </a:ext>
            </a:extLst>
          </p:cNvPr>
          <p:cNvSpPr txBox="1">
            <a:spLocks noChangeAspect="1"/>
          </p:cNvSpPr>
          <p:nvPr/>
        </p:nvSpPr>
        <p:spPr>
          <a:xfrm>
            <a:off x="6496331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6C3047-18D2-4A98-9DA2-D40A2796C113}"/>
              </a:ext>
            </a:extLst>
          </p:cNvPr>
          <p:cNvSpPr txBox="1">
            <a:spLocks noChangeAspect="1"/>
          </p:cNvSpPr>
          <p:nvPr/>
        </p:nvSpPr>
        <p:spPr>
          <a:xfrm>
            <a:off x="5342802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896E-D2A2-4EA1-B545-1252BA7117E6}"/>
              </a:ext>
            </a:extLst>
          </p:cNvPr>
          <p:cNvSpPr txBox="1">
            <a:spLocks noChangeAspect="1"/>
          </p:cNvSpPr>
          <p:nvPr/>
        </p:nvSpPr>
        <p:spPr>
          <a:xfrm>
            <a:off x="4187744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FAA529-9101-4EF6-9BD9-1BB18D3372AB}"/>
              </a:ext>
            </a:extLst>
          </p:cNvPr>
          <p:cNvSpPr txBox="1">
            <a:spLocks noChangeAspect="1"/>
          </p:cNvSpPr>
          <p:nvPr/>
        </p:nvSpPr>
        <p:spPr>
          <a:xfrm>
            <a:off x="3029628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3CF3F9-99E7-4B02-B591-A126698601E9}"/>
              </a:ext>
            </a:extLst>
          </p:cNvPr>
          <p:cNvSpPr txBox="1">
            <a:spLocks noChangeAspect="1"/>
          </p:cNvSpPr>
          <p:nvPr/>
        </p:nvSpPr>
        <p:spPr>
          <a:xfrm>
            <a:off x="1871512" y="3429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C3A329-72D6-43A1-B2BF-FC6668168456}"/>
              </a:ext>
            </a:extLst>
          </p:cNvPr>
          <p:cNvSpPr txBox="1">
            <a:spLocks noChangeAspect="1"/>
          </p:cNvSpPr>
          <p:nvPr/>
        </p:nvSpPr>
        <p:spPr>
          <a:xfrm>
            <a:off x="9959976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33BCB4-D25B-4E4C-9514-06872BCF5301}"/>
              </a:ext>
            </a:extLst>
          </p:cNvPr>
          <p:cNvSpPr txBox="1">
            <a:spLocks noChangeAspect="1"/>
          </p:cNvSpPr>
          <p:nvPr/>
        </p:nvSpPr>
        <p:spPr>
          <a:xfrm>
            <a:off x="8804918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648691-CAFC-4BEB-AD0E-BBC8A8C45CF7}"/>
              </a:ext>
            </a:extLst>
          </p:cNvPr>
          <p:cNvSpPr txBox="1">
            <a:spLocks noChangeAspect="1"/>
          </p:cNvSpPr>
          <p:nvPr/>
        </p:nvSpPr>
        <p:spPr>
          <a:xfrm>
            <a:off x="7649860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922B01-2A64-4743-8831-78D4C033A752}"/>
              </a:ext>
            </a:extLst>
          </p:cNvPr>
          <p:cNvSpPr txBox="1">
            <a:spLocks noChangeAspect="1"/>
          </p:cNvSpPr>
          <p:nvPr/>
        </p:nvSpPr>
        <p:spPr>
          <a:xfrm>
            <a:off x="6496331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9447B4-6D6F-4F13-92BB-8CE09F8C97EA}"/>
              </a:ext>
            </a:extLst>
          </p:cNvPr>
          <p:cNvSpPr txBox="1">
            <a:spLocks noChangeAspect="1"/>
          </p:cNvSpPr>
          <p:nvPr/>
        </p:nvSpPr>
        <p:spPr>
          <a:xfrm>
            <a:off x="5342802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2B30E8-1393-477C-A09A-0832EA5CC22A}"/>
              </a:ext>
            </a:extLst>
          </p:cNvPr>
          <p:cNvSpPr txBox="1">
            <a:spLocks noChangeAspect="1"/>
          </p:cNvSpPr>
          <p:nvPr/>
        </p:nvSpPr>
        <p:spPr>
          <a:xfrm>
            <a:off x="4187744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0A3F75-9903-43B7-A839-C70850981E93}"/>
              </a:ext>
            </a:extLst>
          </p:cNvPr>
          <p:cNvSpPr txBox="1">
            <a:spLocks noChangeAspect="1"/>
          </p:cNvSpPr>
          <p:nvPr/>
        </p:nvSpPr>
        <p:spPr>
          <a:xfrm>
            <a:off x="3029628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endParaRPr lang="en-GB" sz="4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2A0A91-7D49-4481-9B1E-BF2939B45621}"/>
              </a:ext>
            </a:extLst>
          </p:cNvPr>
          <p:cNvSpPr txBox="1">
            <a:spLocks noChangeAspect="1"/>
          </p:cNvSpPr>
          <p:nvPr/>
        </p:nvSpPr>
        <p:spPr>
          <a:xfrm>
            <a:off x="1871512" y="2277000"/>
            <a:ext cx="1152000" cy="1152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4800" dirty="0"/>
              <a:t>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3A2BD6-D0E5-41CE-BF4E-0C10ED97A76F}"/>
              </a:ext>
            </a:extLst>
          </p:cNvPr>
          <p:cNvSpPr txBox="1">
            <a:spLocks/>
          </p:cNvSpPr>
          <p:nvPr/>
        </p:nvSpPr>
        <p:spPr>
          <a:xfrm>
            <a:off x="154004" y="2277000"/>
            <a:ext cx="1711392" cy="1152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r"/>
            <a:r>
              <a:rPr lang="en-GB" sz="4800" dirty="0">
                <a:solidFill>
                  <a:srgbClr val="FF0000"/>
                </a:solidFill>
              </a:rPr>
              <a:t>bit: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4D7D83-AEA4-41FF-920B-DCD15BD6661F}"/>
              </a:ext>
            </a:extLst>
          </p:cNvPr>
          <p:cNvSpPr txBox="1">
            <a:spLocks/>
          </p:cNvSpPr>
          <p:nvPr/>
        </p:nvSpPr>
        <p:spPr>
          <a:xfrm>
            <a:off x="154004" y="3439312"/>
            <a:ext cx="1711392" cy="1152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r>
              <a:rPr lang="en-GB" sz="3600" dirty="0">
                <a:solidFill>
                  <a:srgbClr val="FF0000"/>
                </a:solidFill>
              </a:rPr>
              <a:t>place</a:t>
            </a:r>
          </a:p>
          <a:p>
            <a:pPr algn="r"/>
            <a:r>
              <a:rPr lang="en-GB" sz="3600" dirty="0">
                <a:solidFill>
                  <a:srgbClr val="FF0000"/>
                </a:solidFill>
              </a:rPr>
              <a:t>value: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AEE2ED-D8D7-4908-89CF-0C4BDBBD2296}"/>
              </a:ext>
            </a:extLst>
          </p:cNvPr>
          <p:cNvSpPr txBox="1"/>
          <p:nvPr/>
        </p:nvSpPr>
        <p:spPr>
          <a:xfrm>
            <a:off x="3299801" y="5132835"/>
            <a:ext cx="55930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600" dirty="0" err="1"/>
              <a:t>MSB</a:t>
            </a:r>
            <a:r>
              <a:rPr lang="en-GB" sz="3600" dirty="0"/>
              <a:t> = </a:t>
            </a:r>
            <a:r>
              <a:rPr lang="en-GB" sz="3600" dirty="0">
                <a:solidFill>
                  <a:srgbClr val="0000FF"/>
                </a:solidFill>
              </a:rPr>
              <a:t>              </a:t>
            </a:r>
            <a:r>
              <a:rPr lang="en-GB" sz="3600" dirty="0"/>
              <a:t> </a:t>
            </a:r>
            <a:r>
              <a:rPr lang="en-GB" sz="3600" dirty="0">
                <a:solidFill>
                  <a:srgbClr val="0000FF"/>
                </a:solidFill>
              </a:rPr>
              <a:t>S</a:t>
            </a:r>
            <a:r>
              <a:rPr lang="en-GB" sz="3600" dirty="0"/>
              <a:t>ignificant </a:t>
            </a:r>
            <a:r>
              <a:rPr lang="en-GB" sz="3600" dirty="0">
                <a:solidFill>
                  <a:srgbClr val="0000FF"/>
                </a:solidFill>
              </a:rPr>
              <a:t>B</a:t>
            </a:r>
            <a:r>
              <a:rPr lang="en-GB" sz="3600" dirty="0"/>
              <a:t>it</a:t>
            </a:r>
          </a:p>
          <a:p>
            <a:pPr algn="ctr"/>
            <a:r>
              <a:rPr lang="en-GB" sz="3600" dirty="0" err="1"/>
              <a:t>LSB</a:t>
            </a:r>
            <a:r>
              <a:rPr lang="en-GB" sz="3600" dirty="0"/>
              <a:t> =     </a:t>
            </a:r>
            <a:r>
              <a:rPr lang="en-GB" sz="3600" dirty="0">
                <a:solidFill>
                  <a:srgbClr val="0000FF"/>
                </a:solidFill>
              </a:rPr>
              <a:t>            </a:t>
            </a:r>
            <a:r>
              <a:rPr lang="en-GB" sz="3600" dirty="0"/>
              <a:t> </a:t>
            </a:r>
            <a:r>
              <a:rPr lang="en-GB" sz="3600" dirty="0">
                <a:solidFill>
                  <a:srgbClr val="0000FF"/>
                </a:solidFill>
              </a:rPr>
              <a:t>S</a:t>
            </a:r>
            <a:r>
              <a:rPr lang="en-GB" sz="3600" dirty="0"/>
              <a:t>ignificant </a:t>
            </a:r>
            <a:r>
              <a:rPr lang="en-GB" sz="3600" dirty="0">
                <a:solidFill>
                  <a:srgbClr val="0000FF"/>
                </a:solidFill>
              </a:rPr>
              <a:t>B</a:t>
            </a:r>
            <a:r>
              <a:rPr lang="en-GB" sz="3600" dirty="0"/>
              <a:t>it</a:t>
            </a:r>
          </a:p>
        </p:txBody>
      </p:sp>
    </p:spTree>
    <p:extLst>
      <p:ext uri="{BB962C8B-B14F-4D97-AF65-F5344CB8AC3E}">
        <p14:creationId xmlns:p14="http://schemas.microsoft.com/office/powerpoint/2010/main" val="25838679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to Denary</a:t>
            </a:r>
          </a:p>
        </p:txBody>
      </p:sp>
      <p:sp>
        <p:nvSpPr>
          <p:cNvPr id="6" name="Rectangle 5"/>
          <p:cNvSpPr/>
          <p:nvPr/>
        </p:nvSpPr>
        <p:spPr>
          <a:xfrm>
            <a:off x="1567235" y="2922616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2647235" y="2922616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3727235" y="2922616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4802110" y="2922616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</a:t>
            </a:r>
            <a:endParaRPr lang="en-GB" sz="6000" b="1" dirty="0">
              <a:solidFill>
                <a:srgbClr val="7030A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64673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643391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73107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81107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85941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Convert the following 4-bit binary value to denary: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33728-04DF-4C6A-8E87-D871A82B62AE}"/>
              </a:ext>
            </a:extLst>
          </p:cNvPr>
          <p:cNvSpPr txBox="1"/>
          <p:nvPr/>
        </p:nvSpPr>
        <p:spPr>
          <a:xfrm>
            <a:off x="9337780" y="2952894"/>
            <a:ext cx="103017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800" dirty="0">
                <a:latin typeface="Consolas" panose="020B0609020204030204" pitchFamily="49" charset="0"/>
              </a:rPr>
              <a:t>8</a:t>
            </a: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+  2</a:t>
            </a: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1</a:t>
            </a: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--</a:t>
            </a: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11</a:t>
            </a: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==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00955-7874-426F-9DE4-C768CBEB61F4}"/>
              </a:ext>
            </a:extLst>
          </p:cNvPr>
          <p:cNvSpPr txBox="1"/>
          <p:nvPr/>
        </p:nvSpPr>
        <p:spPr>
          <a:xfrm>
            <a:off x="1719148" y="2730564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MSB</a:t>
            </a:r>
            <a:endParaRPr lang="en-GB" sz="4400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037059-A811-47C6-862E-5ACE819E9320}"/>
              </a:ext>
            </a:extLst>
          </p:cNvPr>
          <p:cNvSpPr txBox="1"/>
          <p:nvPr/>
        </p:nvSpPr>
        <p:spPr>
          <a:xfrm>
            <a:off x="4954022" y="2730564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pPr algn="ctr"/>
            <a:r>
              <a:rPr lang="en-GB" sz="2800" dirty="0" err="1"/>
              <a:t>LSB</a:t>
            </a:r>
            <a:endParaRPr lang="en-GB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7852A78-3CE7-41FC-A2FA-B0920DBBAA63}"/>
              </a:ext>
            </a:extLst>
          </p:cNvPr>
          <p:cNvGrpSpPr/>
          <p:nvPr/>
        </p:nvGrpSpPr>
        <p:grpSpPr>
          <a:xfrm>
            <a:off x="1963466" y="5199663"/>
            <a:ext cx="3519849" cy="540000"/>
            <a:chOff x="1963466" y="5199663"/>
            <a:chExt cx="3519849" cy="540000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6B9591C-CD7E-4240-8ECA-656158384434}"/>
                </a:ext>
              </a:extLst>
            </p:cNvPr>
            <p:cNvCxnSpPr>
              <a:cxnSpLocks/>
            </p:cNvCxnSpPr>
            <p:nvPr/>
          </p:nvCxnSpPr>
          <p:spPr>
            <a:xfrm>
              <a:off x="2090533" y="5199663"/>
              <a:ext cx="3265714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46B3C52-548D-4507-A2A1-3A3645A5B74B}"/>
                </a:ext>
              </a:extLst>
            </p:cNvPr>
            <p:cNvSpPr/>
            <p:nvPr/>
          </p:nvSpPr>
          <p:spPr>
            <a:xfrm>
              <a:off x="1963466" y="5199663"/>
              <a:ext cx="3519849" cy="54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b="1" dirty="0">
                  <a:solidFill>
                    <a:srgbClr val="7030A0"/>
                  </a:solidFill>
                </a:rPr>
                <a:t>Add place values of </a:t>
              </a:r>
              <a:r>
                <a:rPr lang="en-GB" sz="2800" b="1" dirty="0">
                  <a:solidFill>
                    <a:srgbClr val="7030A0"/>
                  </a:solidFill>
                  <a:latin typeface="Consolas" panose="020B0609020204030204" pitchFamily="49" charset="0"/>
                </a:rPr>
                <a:t>1</a:t>
              </a:r>
              <a:r>
                <a:rPr lang="en-GB" sz="2800" b="1" dirty="0">
                  <a:solidFill>
                    <a:srgbClr val="7030A0"/>
                  </a:solidFill>
                </a:rPr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1642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0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3" grpId="0" uiExpand="1" build="p"/>
      <p:bldP spid="15" grpId="0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to Denary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1564673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643391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73107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81107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85941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Convert the following 4-bit binary value to denary: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33728-04DF-4C6A-8E87-D871A82B62AE}"/>
              </a:ext>
            </a:extLst>
          </p:cNvPr>
          <p:cNvSpPr txBox="1"/>
          <p:nvPr/>
        </p:nvSpPr>
        <p:spPr>
          <a:xfrm>
            <a:off x="9337780" y="2952894"/>
            <a:ext cx="10301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GB" sz="2800" dirty="0">
              <a:latin typeface="Consolas" panose="020B0609020204030204" pitchFamily="49" charset="0"/>
            </a:endParaRPr>
          </a:p>
          <a:p>
            <a:r>
              <a:rPr lang="en-GB" sz="2800" dirty="0">
                <a:latin typeface="Consolas" panose="020B0609020204030204" pitchFamily="49" charset="0"/>
              </a:rPr>
              <a:t>+  </a:t>
            </a:r>
          </a:p>
          <a:p>
            <a:pPr algn="r"/>
            <a:endParaRPr lang="en-GB" sz="2800" dirty="0">
              <a:latin typeface="Consolas" panose="020B0609020204030204" pitchFamily="49" charset="0"/>
            </a:endParaRPr>
          </a:p>
          <a:p>
            <a:pPr algn="r"/>
            <a:r>
              <a:rPr lang="en-GB" sz="2800" dirty="0">
                <a:latin typeface="Consolas" panose="020B0609020204030204" pitchFamily="49" charset="0"/>
              </a:rPr>
              <a:t>--</a:t>
            </a:r>
          </a:p>
          <a:p>
            <a:pPr algn="r"/>
            <a:endParaRPr lang="en-GB" sz="2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399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– N5 Year 1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6682230"/>
              </p:ext>
            </p:extLst>
          </p:nvPr>
        </p:nvGraphicFramePr>
        <p:xfrm>
          <a:off x="2042160" y="1825625"/>
          <a:ext cx="810768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762000" y="5369690"/>
            <a:ext cx="1080000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10393680" y="5369690"/>
            <a:ext cx="1080000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37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FA48299-B840-4714-A5F6-769C74D741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DFA48299-B840-4714-A5F6-769C74D741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C32B8D-512E-49A1-A0E6-109384C61E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5">
                                            <p:graphicEl>
                                              <a:dgm id="{19C32B8D-512E-49A1-A0E6-109384C61E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AD30B60-88C6-4919-B6DD-9F480459E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AAD30B60-88C6-4919-B6DD-9F480459E8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DFDFC6D-8604-4378-B6A3-6A6720006C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5">
                                            <p:graphicEl>
                                              <a:dgm id="{0DFDFC6D-8604-4378-B6A3-6A6720006C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7253025-0BE3-46B4-B2C8-BFD879D75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17253025-0BE3-46B4-B2C8-BFD879D75B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2D4CD90-7709-4B59-AC85-D09667CFC1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5">
                                            <p:graphicEl>
                                              <a:dgm id="{B2D4CD90-7709-4B59-AC85-D09667CFC1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6CCBB6-5CE0-4348-89C6-99FB2D3AB6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056CCBB6-5CE0-4348-89C6-99FB2D3AB6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0709722-0E94-45E4-BEDD-48CB66068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5">
                                            <p:graphicEl>
                                              <a:dgm id="{90709722-0E94-45E4-BEDD-48CB660682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 to Denary - Practise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2A87C-39BE-4C92-A135-CB74D25B9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/>
              <a:t>Convert the following binary values to denary:</a:t>
            </a:r>
          </a:p>
          <a:p>
            <a:pPr marL="0" indent="0">
              <a:buNone/>
            </a:pPr>
            <a:endParaRPr lang="en-GB" sz="4000" dirty="0"/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0101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110011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10100101</a:t>
            </a:r>
          </a:p>
        </p:txBody>
      </p:sp>
    </p:spTree>
    <p:extLst>
      <p:ext uri="{BB962C8B-B14F-4D97-AF65-F5344CB8AC3E}">
        <p14:creationId xmlns:p14="http://schemas.microsoft.com/office/powerpoint/2010/main" val="8441687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Denary to Binary</a:t>
            </a:r>
          </a:p>
        </p:txBody>
      </p:sp>
      <p:sp>
        <p:nvSpPr>
          <p:cNvPr id="6" name="Rectangle 5"/>
          <p:cNvSpPr/>
          <p:nvPr/>
        </p:nvSpPr>
        <p:spPr>
          <a:xfrm>
            <a:off x="703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811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919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10268260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</a:t>
            </a:r>
            <a:endParaRPr lang="en-GB" sz="6000" b="1" dirty="0">
              <a:solidFill>
                <a:srgbClr val="7030A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030823" y="4022809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109541" y="4022809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197229" y="4022809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277229" y="4022809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8687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Convert the following denary value to 4-bit binary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33728-04DF-4C6A-8E87-D871A82B62AE}"/>
              </a:ext>
            </a:extLst>
          </p:cNvPr>
          <p:cNvSpPr txBox="1"/>
          <p:nvPr/>
        </p:nvSpPr>
        <p:spPr>
          <a:xfrm>
            <a:off x="2715798" y="2669983"/>
            <a:ext cx="2175596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onsolas" panose="020B0609020204030204" pitchFamily="49" charset="0"/>
              </a:rPr>
              <a:t>Is 6 &gt;= 8?</a:t>
            </a:r>
          </a:p>
          <a:p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</a:rPr>
              <a:t> False (0)</a:t>
            </a:r>
            <a:endParaRPr lang="en-GB" sz="24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latin typeface="Consolas" panose="020B0609020204030204" pitchFamily="49" charset="0"/>
              </a:rPr>
              <a:t>Is 6 &gt;= 4?</a:t>
            </a:r>
          </a:p>
          <a:p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</a:rPr>
              <a:t> True (1)</a:t>
            </a: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6 – 4 = 2</a:t>
            </a:r>
          </a:p>
          <a:p>
            <a:r>
              <a:rPr lang="en-GB" sz="2400" dirty="0">
                <a:latin typeface="Consolas" panose="020B0609020204030204" pitchFamily="49" charset="0"/>
              </a:rPr>
              <a:t>Is 2 &gt;= 2?</a:t>
            </a:r>
          </a:p>
          <a:p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</a:rPr>
              <a:t> True (1)</a:t>
            </a:r>
          </a:p>
          <a:p>
            <a:pPr lvl="1"/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2 – 2 = 0</a:t>
            </a:r>
          </a:p>
          <a:p>
            <a:r>
              <a:rPr lang="en-GB" sz="2400" dirty="0">
                <a:latin typeface="Consolas" panose="020B0609020204030204" pitchFamily="49" charset="0"/>
              </a:rPr>
              <a:t>Is 0 &gt;= 1?</a:t>
            </a:r>
          </a:p>
          <a:p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</a:rPr>
              <a:t> False (0)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00955-7874-426F-9DE4-C768CBEB61F4}"/>
              </a:ext>
            </a:extLst>
          </p:cNvPr>
          <p:cNvSpPr txBox="1"/>
          <p:nvPr/>
        </p:nvSpPr>
        <p:spPr>
          <a:xfrm>
            <a:off x="7185298" y="3064772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MSB</a:t>
            </a:r>
            <a:endParaRPr lang="en-GB" sz="4400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037059-A811-47C6-862E-5ACE819E9320}"/>
              </a:ext>
            </a:extLst>
          </p:cNvPr>
          <p:cNvSpPr txBox="1"/>
          <p:nvPr/>
        </p:nvSpPr>
        <p:spPr>
          <a:xfrm>
            <a:off x="10420172" y="3064772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pPr algn="ctr"/>
            <a:r>
              <a:rPr lang="en-GB" sz="2800" dirty="0" err="1"/>
              <a:t>LSB</a:t>
            </a:r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BC0379-59B6-4F92-81C5-DECC03D0EBA3}"/>
              </a:ext>
            </a:extLst>
          </p:cNvPr>
          <p:cNvSpPr/>
          <p:nvPr/>
        </p:nvSpPr>
        <p:spPr>
          <a:xfrm>
            <a:off x="838200" y="4022809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200" b="1" dirty="0">
                <a:solidFill>
                  <a:schemeClr val="tx1"/>
                </a:solidFill>
              </a:rPr>
              <a:t>6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2498E73-7142-4056-BCAD-47CE72B4B6AE}"/>
              </a:ext>
            </a:extLst>
          </p:cNvPr>
          <p:cNvGrpSpPr/>
          <p:nvPr/>
        </p:nvGrpSpPr>
        <p:grpSpPr>
          <a:xfrm>
            <a:off x="8023385" y="2835191"/>
            <a:ext cx="2340000" cy="540000"/>
            <a:chOff x="8058726" y="2835191"/>
            <a:chExt cx="2340000" cy="540000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0D0D130C-5D40-4704-9501-F1ECA31032AE}"/>
                </a:ext>
              </a:extLst>
            </p:cNvPr>
            <p:cNvCxnSpPr>
              <a:cxnSpLocks/>
            </p:cNvCxnSpPr>
            <p:nvPr/>
          </p:nvCxnSpPr>
          <p:spPr>
            <a:xfrm>
              <a:off x="8058726" y="3329852"/>
              <a:ext cx="234000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CD31E8E-6576-4D1D-90F3-72FD32FCBC8E}"/>
                </a:ext>
              </a:extLst>
            </p:cNvPr>
            <p:cNvSpPr/>
            <p:nvPr/>
          </p:nvSpPr>
          <p:spPr>
            <a:xfrm>
              <a:off x="8383385" y="2835191"/>
              <a:ext cx="1620000" cy="54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800" b="1" dirty="0">
                  <a:solidFill>
                    <a:srgbClr val="7030A0"/>
                  </a:solidFill>
                </a:rPr>
                <a:t>Working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3691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uiExpand="1"/>
      <p:bldP spid="11" grpId="0" uiExpand="1"/>
      <p:bldP spid="12" grpId="0" uiExpand="1"/>
      <p:bldP spid="13" grpId="0"/>
      <p:bldP spid="3" grpId="0" uiExpand="1" build="p"/>
      <p:bldP spid="15" grpId="0"/>
      <p:bldP spid="16" grpId="0"/>
      <p:bldP spid="1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Denary to Binary</a:t>
            </a:r>
          </a:p>
        </p:txBody>
      </p:sp>
      <p:sp>
        <p:nvSpPr>
          <p:cNvPr id="6" name="Rectangle 5"/>
          <p:cNvSpPr/>
          <p:nvPr/>
        </p:nvSpPr>
        <p:spPr>
          <a:xfrm>
            <a:off x="703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811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Rectangle 7"/>
          <p:cNvSpPr/>
          <p:nvPr/>
        </p:nvSpPr>
        <p:spPr>
          <a:xfrm>
            <a:off x="9193385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10268260" y="3256824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</a:t>
            </a:r>
            <a:endParaRPr lang="en-GB" sz="6000" b="1" dirty="0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8687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Convert the following denary value to 4-bit binary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33728-04DF-4C6A-8E87-D871A82B62AE}"/>
              </a:ext>
            </a:extLst>
          </p:cNvPr>
          <p:cNvSpPr txBox="1"/>
          <p:nvPr/>
        </p:nvSpPr>
        <p:spPr>
          <a:xfrm>
            <a:off x="2725633" y="2579906"/>
            <a:ext cx="2081019" cy="38472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onsolas" panose="020B0609020204030204" pitchFamily="49" charset="0"/>
              </a:rPr>
              <a:t>Is 6 &gt;= 8?</a:t>
            </a:r>
          </a:p>
          <a:p>
            <a:endParaRPr lang="en-GB" sz="36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latin typeface="Consolas" panose="020B0609020204030204" pitchFamily="49" charset="0"/>
              </a:rPr>
              <a:t>Is 6 &gt;= 4?</a:t>
            </a:r>
            <a:r>
              <a:rPr lang="en-GB" sz="28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</a:p>
          <a:p>
            <a:endParaRPr lang="en-GB" sz="3600" dirty="0">
              <a:latin typeface="Consolas" panose="020B0609020204030204" pitchFamily="49" charset="0"/>
            </a:endParaRPr>
          </a:p>
          <a:p>
            <a:r>
              <a:rPr lang="en-GB" sz="2400" dirty="0">
                <a:latin typeface="Consolas" panose="020B0609020204030204" pitchFamily="49" charset="0"/>
              </a:rPr>
              <a:t>Is 2 &gt;= 2?</a:t>
            </a:r>
            <a:endParaRPr lang="en-GB" sz="28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endParaRPr lang="en-GB" sz="3600" dirty="0">
              <a:latin typeface="Consolas" panose="020B0609020204030204" pitchFamily="49" charset="0"/>
            </a:endParaRPr>
          </a:p>
          <a:p>
            <a:r>
              <a:rPr lang="en-GB" sz="2400" dirty="0">
                <a:latin typeface="Consolas" panose="020B0609020204030204" pitchFamily="49" charset="0"/>
              </a:rPr>
              <a:t>Is 0 &gt;= 1?</a:t>
            </a:r>
          </a:p>
          <a:p>
            <a:endParaRPr lang="en-GB" sz="36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600955-7874-426F-9DE4-C768CBEB61F4}"/>
              </a:ext>
            </a:extLst>
          </p:cNvPr>
          <p:cNvSpPr txBox="1"/>
          <p:nvPr/>
        </p:nvSpPr>
        <p:spPr>
          <a:xfrm>
            <a:off x="7185298" y="3064772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MSB</a:t>
            </a:r>
            <a:endParaRPr lang="en-GB" sz="4400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037059-A811-47C6-862E-5ACE819E9320}"/>
              </a:ext>
            </a:extLst>
          </p:cNvPr>
          <p:cNvSpPr txBox="1"/>
          <p:nvPr/>
        </p:nvSpPr>
        <p:spPr>
          <a:xfrm>
            <a:off x="10420172" y="3064772"/>
            <a:ext cx="7761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rgbClr val="0000FF"/>
                </a:solidFill>
                <a:latin typeface="Consolas" panose="020B0609020204030204" pitchFamily="49" charset="0"/>
              </a:defRPr>
            </a:lvl1pPr>
          </a:lstStyle>
          <a:p>
            <a:pPr algn="ctr"/>
            <a:r>
              <a:rPr lang="en-GB" sz="2800" dirty="0" err="1"/>
              <a:t>LSB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21716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Denary to Binary - Practise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2A87C-39BE-4C92-A135-CB74D25B9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/>
              <a:t>Convert the following denary values to binary:</a:t>
            </a:r>
          </a:p>
          <a:p>
            <a:pPr marL="0" indent="0">
              <a:buNone/>
            </a:pPr>
            <a:endParaRPr lang="en-GB" sz="4000" dirty="0"/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13 (4 bits)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31 (6 bits)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/>
              <a:t>204 (8 bits)</a:t>
            </a:r>
          </a:p>
        </p:txBody>
      </p:sp>
    </p:spTree>
    <p:extLst>
      <p:ext uri="{BB962C8B-B14F-4D97-AF65-F5344CB8AC3E}">
        <p14:creationId xmlns:p14="http://schemas.microsoft.com/office/powerpoint/2010/main" val="22671992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Floating-Point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Real numbers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8542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Revision - Binary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Place values for 8 bits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0101 0111 to denary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1010 1010 to Base 10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17 to binary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/>
              <a:t>198 to Base 2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54506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floating point representation of positive real numbers using the terms mantissa and exponent. 	</a:t>
            </a:r>
          </a:p>
        </p:txBody>
      </p:sp>
    </p:spTree>
    <p:extLst>
      <p:ext uri="{BB962C8B-B14F-4D97-AF65-F5344CB8AC3E}">
        <p14:creationId xmlns:p14="http://schemas.microsoft.com/office/powerpoint/2010/main" val="2126234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Notation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49175" y="2226209"/>
            <a:ext cx="2056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7395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0585" y="3962059"/>
            <a:ext cx="32255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0·00529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920940" y="2229036"/>
            <a:ext cx="5708191" cy="1200329"/>
            <a:chOff x="4403170" y="2008612"/>
            <a:chExt cx="5708191" cy="1200329"/>
          </a:xfrm>
        </p:grpSpPr>
        <p:sp>
          <p:nvSpPr>
            <p:cNvPr id="5" name="Rectangle 4"/>
            <p:cNvSpPr/>
            <p:nvPr/>
          </p:nvSpPr>
          <p:spPr>
            <a:xfrm>
              <a:off x="5696370" y="2008612"/>
              <a:ext cx="4414991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7200" dirty="0"/>
                <a:t>7·395 × 10</a:t>
              </a:r>
              <a:r>
                <a:rPr lang="en-GB" sz="7200" baseline="30000" dirty="0"/>
                <a:t>3</a:t>
              </a:r>
              <a:endParaRPr lang="en-GB" baseline="30000" dirty="0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4403170" y="2363634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920940" y="3962061"/>
            <a:ext cx="5429269" cy="1200329"/>
            <a:chOff x="4920940" y="3426539"/>
            <a:chExt cx="5429269" cy="1200329"/>
          </a:xfrm>
        </p:grpSpPr>
        <p:sp>
          <p:nvSpPr>
            <p:cNvPr id="7" name="TextBox 6"/>
            <p:cNvSpPr txBox="1"/>
            <p:nvPr/>
          </p:nvSpPr>
          <p:spPr>
            <a:xfrm>
              <a:off x="6214140" y="3426539"/>
              <a:ext cx="4136069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200" dirty="0"/>
                <a:t>5·29 × 10</a:t>
              </a:r>
              <a:r>
                <a:rPr lang="en-GB" sz="7200" baseline="30000" dirty="0"/>
                <a:t>-3</a:t>
              </a:r>
            </a:p>
          </p:txBody>
        </p:sp>
        <p:sp>
          <p:nvSpPr>
            <p:cNvPr id="9" name="Right Arrow 8"/>
            <p:cNvSpPr/>
            <p:nvPr/>
          </p:nvSpPr>
          <p:spPr>
            <a:xfrm>
              <a:off x="4920940" y="3837297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2488446" y="5758632"/>
            <a:ext cx="72151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rgbClr val="7030A0"/>
                </a:solidFill>
              </a:rPr>
              <a:t>Integer part always from 1 to 9</a:t>
            </a:r>
          </a:p>
        </p:txBody>
      </p:sp>
      <p:sp>
        <p:nvSpPr>
          <p:cNvPr id="3" name="Callout: Bent Line with No Border 7">
            <a:extLst>
              <a:ext uri="{FF2B5EF4-FFF2-40B4-BE49-F238E27FC236}">
                <a16:creationId xmlns:a16="http://schemas.microsoft.com/office/drawing/2014/main" id="{EF72DD31-828C-A3DF-CAA5-F421004A2830}"/>
              </a:ext>
            </a:extLst>
          </p:cNvPr>
          <p:cNvSpPr/>
          <p:nvPr/>
        </p:nvSpPr>
        <p:spPr>
          <a:xfrm>
            <a:off x="7326179" y="1486599"/>
            <a:ext cx="2377374" cy="502210"/>
          </a:xfrm>
          <a:prstGeom prst="callout2">
            <a:avLst>
              <a:gd name="adj1" fmla="val 50412"/>
              <a:gd name="adj2" fmla="val -670"/>
              <a:gd name="adj3" fmla="val 51190"/>
              <a:gd name="adj4" fmla="val -16010"/>
              <a:gd name="adj5" fmla="val 198959"/>
              <a:gd name="adj6" fmla="val -29721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Integer part</a:t>
            </a:r>
          </a:p>
        </p:txBody>
      </p:sp>
    </p:spTree>
    <p:extLst>
      <p:ext uri="{BB962C8B-B14F-4D97-AF65-F5344CB8AC3E}">
        <p14:creationId xmlns:p14="http://schemas.microsoft.com/office/powerpoint/2010/main" val="2544625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6" grpId="0"/>
      <p:bldP spid="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Scientific Notation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49175" y="2226209"/>
            <a:ext cx="2056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7395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0585" y="3968541"/>
            <a:ext cx="32255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0·00529</a:t>
            </a:r>
          </a:p>
        </p:txBody>
      </p:sp>
      <p:sp>
        <p:nvSpPr>
          <p:cNvPr id="8" name="Right Arrow 7"/>
          <p:cNvSpPr/>
          <p:nvPr/>
        </p:nvSpPr>
        <p:spPr>
          <a:xfrm>
            <a:off x="4920940" y="258405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ight Arrow 8"/>
          <p:cNvSpPr/>
          <p:nvPr/>
        </p:nvSpPr>
        <p:spPr>
          <a:xfrm>
            <a:off x="4920940" y="4372819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5816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Floating Point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49175" y="2229036"/>
            <a:ext cx="2056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7395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0585" y="3962060"/>
            <a:ext cx="32255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0·00529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920940" y="2229036"/>
            <a:ext cx="6176268" cy="1200329"/>
            <a:chOff x="4403170" y="2008612"/>
            <a:chExt cx="6176268" cy="1200329"/>
          </a:xfrm>
        </p:grpSpPr>
        <p:sp>
          <p:nvSpPr>
            <p:cNvPr id="5" name="Rectangle 4"/>
            <p:cNvSpPr/>
            <p:nvPr/>
          </p:nvSpPr>
          <p:spPr>
            <a:xfrm>
              <a:off x="5696370" y="2008612"/>
              <a:ext cx="488306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7200" dirty="0"/>
                <a:t>0·7395 × 10</a:t>
              </a:r>
              <a:r>
                <a:rPr lang="en-GB" sz="7200" baseline="30000" dirty="0"/>
                <a:t>4</a:t>
              </a:r>
              <a:endParaRPr lang="en-GB" baseline="30000" dirty="0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4403170" y="2363634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920940" y="3962060"/>
            <a:ext cx="5897346" cy="1200329"/>
            <a:chOff x="4920940" y="3426539"/>
            <a:chExt cx="5897346" cy="1200329"/>
          </a:xfrm>
        </p:grpSpPr>
        <p:sp>
          <p:nvSpPr>
            <p:cNvPr id="7" name="TextBox 6"/>
            <p:cNvSpPr txBox="1"/>
            <p:nvPr/>
          </p:nvSpPr>
          <p:spPr>
            <a:xfrm>
              <a:off x="6214140" y="3426539"/>
              <a:ext cx="460414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200" dirty="0"/>
                <a:t>0·529 × 10</a:t>
              </a:r>
              <a:r>
                <a:rPr lang="en-GB" sz="7200" baseline="30000" dirty="0"/>
                <a:t>-2</a:t>
              </a:r>
            </a:p>
          </p:txBody>
        </p:sp>
        <p:sp>
          <p:nvSpPr>
            <p:cNvPr id="9" name="Right Arrow 8"/>
            <p:cNvSpPr/>
            <p:nvPr/>
          </p:nvSpPr>
          <p:spPr>
            <a:xfrm>
              <a:off x="4920940" y="3837297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2488446" y="5758632"/>
            <a:ext cx="72151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rgbClr val="7030A0"/>
                </a:solidFill>
              </a:rPr>
              <a:t>Integer part is </a:t>
            </a:r>
            <a:r>
              <a:rPr lang="en-GB" sz="4000" b="1" dirty="0">
                <a:solidFill>
                  <a:srgbClr val="FF0000"/>
                </a:solidFill>
              </a:rPr>
              <a:t>always 0</a:t>
            </a:r>
          </a:p>
        </p:txBody>
      </p:sp>
      <p:sp>
        <p:nvSpPr>
          <p:cNvPr id="3" name="Callout: Bent Line with No Border 7">
            <a:extLst>
              <a:ext uri="{FF2B5EF4-FFF2-40B4-BE49-F238E27FC236}">
                <a16:creationId xmlns:a16="http://schemas.microsoft.com/office/drawing/2014/main" id="{1B145C94-D3E6-2758-9C7D-BE8AEB61D251}"/>
              </a:ext>
            </a:extLst>
          </p:cNvPr>
          <p:cNvSpPr/>
          <p:nvPr/>
        </p:nvSpPr>
        <p:spPr>
          <a:xfrm>
            <a:off x="7326179" y="1486599"/>
            <a:ext cx="2377374" cy="502210"/>
          </a:xfrm>
          <a:prstGeom prst="callout2">
            <a:avLst>
              <a:gd name="adj1" fmla="val 50412"/>
              <a:gd name="adj2" fmla="val -670"/>
              <a:gd name="adj3" fmla="val 51190"/>
              <a:gd name="adj4" fmla="val -16010"/>
              <a:gd name="adj5" fmla="val 198959"/>
              <a:gd name="adj6" fmla="val -29721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Integer part</a:t>
            </a:r>
          </a:p>
        </p:txBody>
      </p:sp>
    </p:spTree>
    <p:extLst>
      <p:ext uri="{BB962C8B-B14F-4D97-AF65-F5344CB8AC3E}">
        <p14:creationId xmlns:p14="http://schemas.microsoft.com/office/powerpoint/2010/main" val="262054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1" grpId="0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– N5 Year 2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2042160" y="1825625"/>
          <a:ext cx="810768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762000" y="4669092"/>
            <a:ext cx="1080000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10393680" y="4669092"/>
            <a:ext cx="1080000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620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FA48299-B840-4714-A5F6-769C74D741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DFA48299-B840-4714-A5F6-769C74D741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C32B8D-512E-49A1-A0E6-109384C61E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5">
                                            <p:graphicEl>
                                              <a:dgm id="{19C32B8D-512E-49A1-A0E6-109384C61E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AD30B60-88C6-4919-B6DD-9F480459E8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AAD30B60-88C6-4919-B6DD-9F480459E8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DFDFC6D-8604-4378-B6A3-6A6720006C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5">
                                            <p:graphicEl>
                                              <a:dgm id="{0DFDFC6D-8604-4378-B6A3-6A6720006C9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7253025-0BE3-46B4-B2C8-BFD879D75B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17253025-0BE3-46B4-B2C8-BFD879D75B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2D4CD90-7709-4B59-AC85-D09667CFC1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5">
                                            <p:graphicEl>
                                              <a:dgm id="{B2D4CD90-7709-4B59-AC85-D09667CFC1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56CCBB6-5CE0-4348-89C6-99FB2D3AB6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>
                                            <p:graphicEl>
                                              <a:dgm id="{056CCBB6-5CE0-4348-89C6-99FB2D3AB6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0709722-0E94-45E4-BEDD-48CB66068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5">
                                            <p:graphicEl>
                                              <a:dgm id="{90709722-0E94-45E4-BEDD-48CB660682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B2E52AE-8FCF-47D0-B499-CFCFAF1883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">
                                            <p:graphicEl>
                                              <a:dgm id="{EB2E52AE-8FCF-47D0-B499-CFCFAF1883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92F1771-01AA-4FF3-B7EC-0229DB7A59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000"/>
                                        <p:tgtEl>
                                          <p:spTgt spid="5">
                                            <p:graphicEl>
                                              <a:dgm id="{C92F1771-01AA-4FF3-B7EC-0229DB7A59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Floating Point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49175" y="2226209"/>
            <a:ext cx="20569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7395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0585" y="3962059"/>
            <a:ext cx="32255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0·00529</a:t>
            </a:r>
          </a:p>
        </p:txBody>
      </p:sp>
      <p:sp>
        <p:nvSpPr>
          <p:cNvPr id="8" name="Right Arrow 7"/>
          <p:cNvSpPr/>
          <p:nvPr/>
        </p:nvSpPr>
        <p:spPr>
          <a:xfrm>
            <a:off x="4920940" y="258405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ight Arrow 8"/>
          <p:cNvSpPr/>
          <p:nvPr/>
        </p:nvSpPr>
        <p:spPr>
          <a:xfrm>
            <a:off x="4920940" y="437281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7060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Terminology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65784" y="2998439"/>
            <a:ext cx="46041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0·529 × 10</a:t>
            </a:r>
            <a:r>
              <a:rPr lang="en-GB" sz="7200" baseline="30000" dirty="0"/>
              <a:t>-2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754397" y="4198768"/>
            <a:ext cx="4180492" cy="1567920"/>
            <a:chOff x="664008" y="4032672"/>
            <a:chExt cx="4180492" cy="1567920"/>
          </a:xfrm>
        </p:grpSpPr>
        <p:sp>
          <p:nvSpPr>
            <p:cNvPr id="3" name="TextBox 2"/>
            <p:cNvSpPr txBox="1"/>
            <p:nvPr/>
          </p:nvSpPr>
          <p:spPr>
            <a:xfrm>
              <a:off x="664008" y="4769595"/>
              <a:ext cx="244720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4800" dirty="0">
                  <a:solidFill>
                    <a:srgbClr val="7030A0"/>
                  </a:solidFill>
                </a:rPr>
                <a:t>Mantissa</a:t>
              </a:r>
            </a:p>
          </p:txBody>
        </p:sp>
        <p:sp>
          <p:nvSpPr>
            <p:cNvPr id="10" name="Bent Arrow 9"/>
            <p:cNvSpPr/>
            <p:nvPr/>
          </p:nvSpPr>
          <p:spPr>
            <a:xfrm rot="5400000" flipH="1">
              <a:off x="3314848" y="3829386"/>
              <a:ext cx="1326365" cy="1732938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419842" y="4198768"/>
            <a:ext cx="3058156" cy="1553172"/>
            <a:chOff x="6399977" y="4032672"/>
            <a:chExt cx="3058156" cy="1553172"/>
          </a:xfrm>
        </p:grpSpPr>
        <p:sp>
          <p:nvSpPr>
            <p:cNvPr id="11" name="Bent Arrow 10"/>
            <p:cNvSpPr/>
            <p:nvPr/>
          </p:nvSpPr>
          <p:spPr>
            <a:xfrm rot="16200000">
              <a:off x="6603263" y="3829386"/>
              <a:ext cx="1326365" cy="1732938"/>
            </a:xfrm>
            <a:prstGeom prst="bentArrow">
              <a:avLst>
                <a:gd name="adj1" fmla="val 17340"/>
                <a:gd name="adj2" fmla="val 19638"/>
                <a:gd name="adj3" fmla="val 25000"/>
                <a:gd name="adj4" fmla="val 4375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6863" y="4754847"/>
              <a:ext cx="136127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800" dirty="0">
                  <a:solidFill>
                    <a:srgbClr val="7030A0"/>
                  </a:solidFill>
                </a:rPr>
                <a:t>Base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966449" y="1557185"/>
            <a:ext cx="4305706" cy="1574758"/>
            <a:chOff x="7057501" y="1539911"/>
            <a:chExt cx="4305706" cy="1574758"/>
          </a:xfrm>
        </p:grpSpPr>
        <p:sp>
          <p:nvSpPr>
            <p:cNvPr id="13" name="Bent Arrow 12"/>
            <p:cNvSpPr/>
            <p:nvPr/>
          </p:nvSpPr>
          <p:spPr>
            <a:xfrm rot="16200000" flipH="1">
              <a:off x="7260787" y="1585018"/>
              <a:ext cx="1326365" cy="1732938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806994" y="1539911"/>
              <a:ext cx="255621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800" dirty="0">
                  <a:solidFill>
                    <a:srgbClr val="7030A0"/>
                  </a:solidFill>
                </a:rPr>
                <a:t>Exponent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38200" y="1766762"/>
            <a:ext cx="2967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Value: 0·00529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3951514" y="4000501"/>
            <a:ext cx="1332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300448" y="4000501"/>
            <a:ext cx="792000" cy="0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7165660" y="3725637"/>
            <a:ext cx="504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274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Terminology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65784" y="2998439"/>
            <a:ext cx="46041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0·529 × 10</a:t>
            </a:r>
            <a:r>
              <a:rPr lang="en-GB" sz="7200" baseline="30000" dirty="0"/>
              <a:t>-2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8200" y="1766762"/>
            <a:ext cx="2967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Value: 0·00529</a:t>
            </a:r>
          </a:p>
        </p:txBody>
      </p:sp>
    </p:spTree>
    <p:extLst>
      <p:ext uri="{BB962C8B-B14F-4D97-AF65-F5344CB8AC3E}">
        <p14:creationId xmlns:p14="http://schemas.microsoft.com/office/powerpoint/2010/main" val="346460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12124" y="3020560"/>
            <a:ext cx="55082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0·10101 × 2</a:t>
            </a:r>
            <a:r>
              <a:rPr lang="en-GB" sz="7200" baseline="30000" dirty="0"/>
              <a:t>101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709196" y="4105242"/>
            <a:ext cx="4180492" cy="1567920"/>
            <a:chOff x="664008" y="4032672"/>
            <a:chExt cx="4180492" cy="1567920"/>
          </a:xfrm>
        </p:grpSpPr>
        <p:sp>
          <p:nvSpPr>
            <p:cNvPr id="3" name="TextBox 2"/>
            <p:cNvSpPr txBox="1"/>
            <p:nvPr/>
          </p:nvSpPr>
          <p:spPr>
            <a:xfrm>
              <a:off x="664008" y="4769595"/>
              <a:ext cx="244720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4800" dirty="0"/>
                <a:t>Mantissa</a:t>
              </a:r>
            </a:p>
          </p:txBody>
        </p:sp>
        <p:sp>
          <p:nvSpPr>
            <p:cNvPr id="10" name="Bent Arrow 9"/>
            <p:cNvSpPr/>
            <p:nvPr/>
          </p:nvSpPr>
          <p:spPr>
            <a:xfrm rot="5400000" flipH="1">
              <a:off x="3314848" y="3829386"/>
              <a:ext cx="1326365" cy="1732938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472723" y="4119990"/>
            <a:ext cx="3108956" cy="1553172"/>
            <a:chOff x="6349177" y="4032672"/>
            <a:chExt cx="3108956" cy="1553172"/>
          </a:xfrm>
        </p:grpSpPr>
        <p:sp>
          <p:nvSpPr>
            <p:cNvPr id="11" name="Bent Arrow 10"/>
            <p:cNvSpPr/>
            <p:nvPr/>
          </p:nvSpPr>
          <p:spPr>
            <a:xfrm rot="16200000">
              <a:off x="6552463" y="3829386"/>
              <a:ext cx="1326365" cy="1732938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096863" y="4754847"/>
              <a:ext cx="136127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800" dirty="0"/>
                <a:t>Base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160733" y="1539911"/>
            <a:ext cx="4305706" cy="1574758"/>
            <a:chOff x="7057501" y="1539911"/>
            <a:chExt cx="4305706" cy="1574758"/>
          </a:xfrm>
        </p:grpSpPr>
        <p:sp>
          <p:nvSpPr>
            <p:cNvPr id="13" name="Bent Arrow 12"/>
            <p:cNvSpPr/>
            <p:nvPr/>
          </p:nvSpPr>
          <p:spPr>
            <a:xfrm rot="16200000" flipH="1">
              <a:off x="7260787" y="1585018"/>
              <a:ext cx="1326365" cy="1732938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806994" y="1539911"/>
              <a:ext cx="255621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800" dirty="0"/>
                <a:t>Exponent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781300" y="5780782"/>
            <a:ext cx="6629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rgbClr val="7030A0"/>
                </a:solidFill>
              </a:rPr>
              <a:t>As the base is always 2, only values for the mantissa and exponent are used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38200" y="1766762"/>
            <a:ext cx="2616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Value: 10101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3487056" y="4000501"/>
            <a:ext cx="2160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588941" y="4000501"/>
            <a:ext cx="432000" cy="0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078576" y="3725637"/>
            <a:ext cx="8640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50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12124" y="3020560"/>
            <a:ext cx="55082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200" dirty="0"/>
              <a:t>0·10101 × 2</a:t>
            </a:r>
            <a:r>
              <a:rPr lang="en-GB" sz="7200" baseline="30000" dirty="0"/>
              <a:t>101</a:t>
            </a:r>
          </a:p>
        </p:txBody>
      </p:sp>
      <p:sp>
        <p:nvSpPr>
          <p:cNvPr id="10" name="Bent Arrow 9"/>
          <p:cNvSpPr/>
          <p:nvPr/>
        </p:nvSpPr>
        <p:spPr>
          <a:xfrm rot="5400000" flipH="1">
            <a:off x="3418092" y="3922374"/>
            <a:ext cx="1326365" cy="173293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Bent Arrow 10"/>
          <p:cNvSpPr/>
          <p:nvPr/>
        </p:nvSpPr>
        <p:spPr>
          <a:xfrm rot="16200000">
            <a:off x="6685218" y="3922374"/>
            <a:ext cx="1326365" cy="173293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" name="Bent Arrow 12"/>
          <p:cNvSpPr/>
          <p:nvPr/>
        </p:nvSpPr>
        <p:spPr>
          <a:xfrm rot="16200000" flipH="1">
            <a:off x="7364019" y="1585018"/>
            <a:ext cx="1326365" cy="173293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38200" y="1766762"/>
            <a:ext cx="2616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Value: 10101</a:t>
            </a:r>
          </a:p>
        </p:txBody>
      </p:sp>
    </p:spTree>
    <p:extLst>
      <p:ext uri="{BB962C8B-B14F-4D97-AF65-F5344CB8AC3E}">
        <p14:creationId xmlns:p14="http://schemas.microsoft.com/office/powerpoint/2010/main" val="12346153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Floating Point - Practise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2A87C-39BE-4C92-A135-CB74D25B9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/>
              <a:t>Identify the mantissa and exponent of the following values:</a:t>
            </a:r>
          </a:p>
          <a:p>
            <a:pPr marL="0" indent="0">
              <a:buNone/>
            </a:pPr>
            <a:endParaRPr lang="en-GB" sz="4000" dirty="0"/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0·674 × 10</a:t>
            </a:r>
            <a:r>
              <a:rPr lang="en-GB" sz="4800" baseline="30000" dirty="0"/>
              <a:t>3</a:t>
            </a:r>
            <a:endParaRPr lang="en-GB" sz="4800" dirty="0"/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25000</a:t>
            </a:r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0·00094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E0D262-D48E-4282-9586-A7A0555FF64B}"/>
              </a:ext>
            </a:extLst>
          </p:cNvPr>
          <p:cNvSpPr/>
          <p:nvPr/>
        </p:nvSpPr>
        <p:spPr>
          <a:xfrm>
            <a:off x="5436261" y="3758711"/>
            <a:ext cx="4198587" cy="23945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GB" sz="4800" dirty="0">
                <a:solidFill>
                  <a:srgbClr val="7030A0"/>
                </a:solidFill>
              </a:rPr>
              <a:t>M: 674	</a:t>
            </a:r>
            <a:r>
              <a:rPr lang="en-GB" sz="4800" dirty="0"/>
              <a:t>	</a:t>
            </a:r>
            <a:r>
              <a:rPr lang="en-GB" sz="4800" dirty="0">
                <a:solidFill>
                  <a:srgbClr val="0000FF"/>
                </a:solidFill>
              </a:rPr>
              <a:t>E: 3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GB" sz="4800" dirty="0">
                <a:solidFill>
                  <a:srgbClr val="7030A0"/>
                </a:solidFill>
              </a:rPr>
              <a:t>M: 25</a:t>
            </a:r>
            <a:r>
              <a:rPr lang="en-GB" sz="4800" dirty="0"/>
              <a:t>		</a:t>
            </a:r>
            <a:r>
              <a:rPr lang="en-GB" sz="4800" dirty="0">
                <a:solidFill>
                  <a:srgbClr val="0000FF"/>
                </a:solidFill>
              </a:rPr>
              <a:t>E: 5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GB" sz="4800" dirty="0">
                <a:solidFill>
                  <a:srgbClr val="7030A0"/>
                </a:solidFill>
              </a:rPr>
              <a:t>M: 94</a:t>
            </a:r>
            <a:r>
              <a:rPr lang="en-GB" sz="4800" dirty="0"/>
              <a:t>		</a:t>
            </a:r>
            <a:r>
              <a:rPr lang="en-GB" sz="4800" dirty="0">
                <a:solidFill>
                  <a:srgbClr val="0000FF"/>
                </a:solidFill>
              </a:rPr>
              <a:t>E: -3</a:t>
            </a:r>
          </a:p>
        </p:txBody>
      </p:sp>
    </p:spTree>
    <p:extLst>
      <p:ext uri="{BB962C8B-B14F-4D97-AF65-F5344CB8AC3E}">
        <p14:creationId xmlns:p14="http://schemas.microsoft.com/office/powerpoint/2010/main" val="3951130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Floating Point - Practise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2A87C-39BE-4C92-A135-CB74D25B9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/>
              <a:t>Identify the mantissa and exponent of the following values:</a:t>
            </a:r>
          </a:p>
          <a:p>
            <a:pPr marL="0" indent="0">
              <a:buNone/>
            </a:pPr>
            <a:endParaRPr lang="en-GB" sz="4000" dirty="0"/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0·674 × 10</a:t>
            </a:r>
            <a:r>
              <a:rPr lang="en-GB" sz="4800" baseline="30000" dirty="0"/>
              <a:t>3</a:t>
            </a:r>
            <a:endParaRPr lang="en-GB" sz="4800" dirty="0"/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25000</a:t>
            </a:r>
          </a:p>
          <a:p>
            <a:pPr marL="742950" indent="-742950">
              <a:spcBef>
                <a:spcPts val="1200"/>
              </a:spcBef>
              <a:buFont typeface="+mj-lt"/>
              <a:buAutoNum type="alphaLcPeriod"/>
            </a:pPr>
            <a:r>
              <a:rPr lang="en-GB" sz="4800" dirty="0"/>
              <a:t>0·00094</a:t>
            </a:r>
          </a:p>
        </p:txBody>
      </p:sp>
    </p:spTree>
    <p:extLst>
      <p:ext uri="{BB962C8B-B14F-4D97-AF65-F5344CB8AC3E}">
        <p14:creationId xmlns:p14="http://schemas.microsoft.com/office/powerpoint/2010/main" val="24875019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ASCII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90611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extended ASCII code (8-bit) used to represent characters.</a:t>
            </a:r>
          </a:p>
        </p:txBody>
      </p:sp>
    </p:spTree>
    <p:extLst>
      <p:ext uri="{BB962C8B-B14F-4D97-AF65-F5344CB8AC3E}">
        <p14:creationId xmlns:p14="http://schemas.microsoft.com/office/powerpoint/2010/main" val="2115275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12384D-F60C-44C5-96EB-25B08D882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D9506DB-964E-4FAA-8C38-F80919DF3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Character encoding is the method used to represent characters as numbers that computers can understand.</a:t>
            </a:r>
          </a:p>
          <a:p>
            <a:pPr marL="0" indent="0">
              <a:buNone/>
            </a:pP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59169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EA733F-6ACB-4900-9F4B-063E61150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N5 Computing Science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6150F8-B02E-4608-9743-C68716BE5B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Year 1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E112CD0-5C30-48EF-9169-E9A90B8EA3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Year 2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2F4AC8B-5663-40F3-9753-02429ED4A8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984863"/>
            <a:ext cx="5157787" cy="2725011"/>
          </a:xfrm>
          <a:prstGeom prst="rect">
            <a:avLst/>
          </a:prstGeom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1749D52D-73C5-4D29-ADE6-95376BFCD3C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964428"/>
            <a:ext cx="5183188" cy="276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7928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6922E-0A3B-44EA-8A2B-DCFADA1E5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5AF5E-EE2E-4F9E-A86D-18E0FE1FBA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GB" sz="3600" dirty="0"/>
              <a:t>ASCII is an example of encoding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Encoding changes data from one form to another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Morse Code is also an example of encoding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89C816-5F44-4BC7-B4DA-CA12DDEAD9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3600" b="1" dirty="0"/>
              <a:t>ASCII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 = 83</a:t>
            </a:r>
          </a:p>
          <a:p>
            <a:pPr>
              <a:spcAft>
                <a:spcPts val="3600"/>
              </a:spcAft>
            </a:pPr>
            <a:r>
              <a:rPr lang="en-GB" sz="3600" dirty="0">
                <a:latin typeface="Consolas" panose="020B0609020204030204" pitchFamily="49" charset="0"/>
              </a:rPr>
              <a:t>SOS = 83 79 83</a:t>
            </a:r>
            <a:endParaRPr lang="en-GB" sz="3600" dirty="0"/>
          </a:p>
          <a:p>
            <a:pPr marL="0" indent="0">
              <a:buNone/>
            </a:pPr>
            <a:r>
              <a:rPr lang="en-GB" sz="3600" b="1" dirty="0"/>
              <a:t>Morse Code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 = ●●●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SOS = ●●● </a:t>
            </a:r>
            <a:r>
              <a:rPr lang="en-GB" sz="3600" b="1" dirty="0">
                <a:latin typeface="Consolas" panose="020B0609020204030204" pitchFamily="49" charset="0"/>
              </a:rPr>
              <a:t>––– </a:t>
            </a:r>
            <a:r>
              <a:rPr lang="en-GB" sz="3600" dirty="0">
                <a:latin typeface="Consolas" panose="020B0609020204030204" pitchFamily="49" charset="0"/>
              </a:rPr>
              <a:t>●●●</a:t>
            </a:r>
          </a:p>
        </p:txBody>
      </p:sp>
    </p:spTree>
    <p:extLst>
      <p:ext uri="{BB962C8B-B14F-4D97-AF65-F5344CB8AC3E}">
        <p14:creationId xmlns:p14="http://schemas.microsoft.com/office/powerpoint/2010/main" val="37182038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6922E-0A3B-44EA-8A2B-DCFADA1E5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5AF5E-EE2E-4F9E-A86D-18E0FE1FBA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Aft>
                <a:spcPts val="6000"/>
              </a:spcAft>
            </a:pPr>
            <a:r>
              <a:rPr lang="en-GB" sz="3600" dirty="0"/>
              <a:t>ASCII is an example of</a:t>
            </a:r>
          </a:p>
          <a:p>
            <a:pPr>
              <a:spcAft>
                <a:spcPts val="6000"/>
              </a:spcAft>
            </a:pPr>
            <a:r>
              <a:rPr lang="en-GB" sz="3600" dirty="0"/>
              <a:t>Encoding changes data from one</a:t>
            </a:r>
          </a:p>
          <a:p>
            <a:pPr>
              <a:spcAft>
                <a:spcPts val="1800"/>
              </a:spcAft>
            </a:pPr>
            <a:r>
              <a:rPr lang="en-GB" sz="3600" dirty="0"/>
              <a:t>Morse Code is also an example of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89C816-5F44-4BC7-B4DA-CA12DDEAD9D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3600" b="1" dirty="0"/>
              <a:t>ASCII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 = 83</a:t>
            </a:r>
          </a:p>
          <a:p>
            <a:pPr>
              <a:spcAft>
                <a:spcPts val="3600"/>
              </a:spcAft>
            </a:pPr>
            <a:r>
              <a:rPr lang="en-GB" sz="3600" dirty="0">
                <a:latin typeface="Consolas" panose="020B0609020204030204" pitchFamily="49" charset="0"/>
              </a:rPr>
              <a:t>SOS = 83 79 83</a:t>
            </a:r>
            <a:endParaRPr lang="en-GB" sz="3600" dirty="0"/>
          </a:p>
          <a:p>
            <a:pPr marL="0" indent="0">
              <a:buNone/>
            </a:pPr>
            <a:r>
              <a:rPr lang="en-GB" sz="3600" b="1" dirty="0"/>
              <a:t>Morse Code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 = ●●●</a:t>
            </a:r>
          </a:p>
          <a:p>
            <a:r>
              <a:rPr lang="en-GB" sz="3600" dirty="0">
                <a:latin typeface="Consolas" panose="020B0609020204030204" pitchFamily="49" charset="0"/>
              </a:rPr>
              <a:t>SOS = ●●● </a:t>
            </a:r>
            <a:r>
              <a:rPr lang="en-GB" sz="3600" b="1" dirty="0">
                <a:latin typeface="Consolas" panose="020B0609020204030204" pitchFamily="49" charset="0"/>
              </a:rPr>
              <a:t>––– </a:t>
            </a:r>
            <a:r>
              <a:rPr lang="en-GB" sz="3600" dirty="0">
                <a:latin typeface="Consolas" panose="020B0609020204030204" pitchFamily="49" charset="0"/>
              </a:rPr>
              <a:t>●●●</a:t>
            </a:r>
          </a:p>
        </p:txBody>
      </p:sp>
    </p:spTree>
    <p:extLst>
      <p:ext uri="{BB962C8B-B14F-4D97-AF65-F5344CB8AC3E}">
        <p14:creationId xmlns:p14="http://schemas.microsoft.com/office/powerpoint/2010/main" val="32380650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ASCII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667251"/>
          </a:xfrm>
        </p:spPr>
        <p:txBody>
          <a:bodyPr>
            <a:no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A</a:t>
            </a:r>
            <a:r>
              <a:rPr lang="en-GB" dirty="0"/>
              <a:t>merican</a:t>
            </a:r>
          </a:p>
          <a:p>
            <a:r>
              <a:rPr lang="en-GB" b="1" dirty="0">
                <a:solidFill>
                  <a:srgbClr val="FF0000"/>
                </a:solidFill>
              </a:rPr>
              <a:t>S</a:t>
            </a:r>
            <a:r>
              <a:rPr lang="en-GB" dirty="0"/>
              <a:t>tandard</a:t>
            </a:r>
          </a:p>
          <a:p>
            <a:r>
              <a:rPr lang="en-GB" b="1" dirty="0">
                <a:solidFill>
                  <a:srgbClr val="FF0000"/>
                </a:solidFill>
              </a:rPr>
              <a:t>C</a:t>
            </a:r>
            <a:r>
              <a:rPr lang="en-GB" dirty="0"/>
              <a:t>ode for</a:t>
            </a:r>
          </a:p>
          <a:p>
            <a:r>
              <a:rPr lang="en-GB" b="1" dirty="0">
                <a:solidFill>
                  <a:srgbClr val="FF0000"/>
                </a:solidFill>
              </a:rPr>
              <a:t>I</a:t>
            </a:r>
            <a:r>
              <a:rPr lang="en-GB" dirty="0"/>
              <a:t>nformation</a:t>
            </a:r>
          </a:p>
          <a:p>
            <a:r>
              <a:rPr lang="en-GB" b="1" dirty="0">
                <a:solidFill>
                  <a:srgbClr val="FF0000"/>
                </a:solidFill>
              </a:rPr>
              <a:t>I</a:t>
            </a:r>
            <a:r>
              <a:rPr lang="en-GB" dirty="0"/>
              <a:t>nterchange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dirty="0"/>
              <a:t>7 bits (2</a:t>
            </a:r>
            <a:r>
              <a:rPr lang="en-GB" baseline="30000" dirty="0"/>
              <a:t>7</a:t>
            </a:r>
            <a:r>
              <a:rPr lang="en-GB" dirty="0"/>
              <a:t> = 128)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dirty="0"/>
              <a:t>Each value represents a single character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667250"/>
          </a:xfrm>
        </p:spPr>
        <p:txBody>
          <a:bodyPr>
            <a:noAutofit/>
          </a:bodyPr>
          <a:lstStyle/>
          <a:p>
            <a:r>
              <a:rPr lang="en-GB" dirty="0"/>
              <a:t>Control characters: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sz="2800" dirty="0"/>
              <a:t>10 = Line Feed</a:t>
            </a:r>
          </a:p>
          <a:p>
            <a:pPr marL="457200" lvl="1" indent="0">
              <a:buNone/>
            </a:pPr>
            <a:r>
              <a:rPr lang="en-GB" sz="2800" dirty="0"/>
              <a:t>13 = Carriage Return</a:t>
            </a:r>
          </a:p>
          <a:p>
            <a:endParaRPr lang="en-GB" sz="1800" dirty="0"/>
          </a:p>
          <a:p>
            <a:r>
              <a:rPr lang="en-GB" dirty="0"/>
              <a:t>Printing characters:</a:t>
            </a:r>
          </a:p>
          <a:p>
            <a:endParaRPr lang="en-GB" sz="1600" dirty="0"/>
          </a:p>
          <a:p>
            <a:pPr marL="457200" lvl="1" indent="0">
              <a:buNone/>
            </a:pPr>
            <a:r>
              <a:rPr lang="en-GB" sz="2800" dirty="0"/>
              <a:t>65 = A		90 = Z</a:t>
            </a:r>
          </a:p>
          <a:p>
            <a:pPr marL="457200" lvl="1" indent="0">
              <a:buNone/>
            </a:pPr>
            <a:endParaRPr lang="en-GB" sz="2800" dirty="0"/>
          </a:p>
          <a:p>
            <a:pPr marL="457200" lvl="1" indent="0">
              <a:buNone/>
            </a:pPr>
            <a:r>
              <a:rPr lang="en-GB" sz="2800" dirty="0"/>
              <a:t>97 = a		122 = z</a:t>
            </a:r>
          </a:p>
        </p:txBody>
      </p:sp>
    </p:spTree>
    <p:extLst>
      <p:ext uri="{BB962C8B-B14F-4D97-AF65-F5344CB8AC3E}">
        <p14:creationId xmlns:p14="http://schemas.microsoft.com/office/powerpoint/2010/main" val="184761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ASCII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7250"/>
          </a:xfrm>
        </p:spPr>
        <p:txBody>
          <a:bodyPr>
            <a:normAutofit lnSpcReduction="10000"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A</a:t>
            </a:r>
            <a:endParaRPr lang="en-GB" b="1" dirty="0"/>
          </a:p>
          <a:p>
            <a:r>
              <a:rPr lang="en-GB" b="1" dirty="0">
                <a:solidFill>
                  <a:srgbClr val="FF0000"/>
                </a:solidFill>
              </a:rPr>
              <a:t>S</a:t>
            </a:r>
            <a:endParaRPr lang="en-GB" b="1" dirty="0"/>
          </a:p>
          <a:p>
            <a:r>
              <a:rPr lang="en-GB" b="1" dirty="0">
                <a:solidFill>
                  <a:srgbClr val="FF0000"/>
                </a:solidFill>
              </a:rPr>
              <a:t>C</a:t>
            </a:r>
            <a:endParaRPr lang="en-GB" b="1" dirty="0"/>
          </a:p>
          <a:p>
            <a:r>
              <a:rPr lang="en-GB" b="1" dirty="0">
                <a:solidFill>
                  <a:srgbClr val="FF0000"/>
                </a:solidFill>
              </a:rPr>
              <a:t>I</a:t>
            </a:r>
            <a:endParaRPr lang="en-GB" b="1" dirty="0"/>
          </a:p>
          <a:p>
            <a:r>
              <a:rPr lang="en-GB" b="1" dirty="0">
                <a:solidFill>
                  <a:srgbClr val="FF0000"/>
                </a:solidFill>
              </a:rPr>
              <a:t>I</a:t>
            </a:r>
            <a:endParaRPr lang="en-GB" b="1" dirty="0"/>
          </a:p>
          <a:p>
            <a:endParaRPr lang="en-GB" dirty="0"/>
          </a:p>
          <a:p>
            <a:r>
              <a:rPr lang="en-GB" dirty="0"/>
              <a:t>    bits (2</a:t>
            </a:r>
            <a:r>
              <a:rPr lang="en-GB" baseline="30000" dirty="0"/>
              <a:t>7</a:t>
            </a:r>
            <a:r>
              <a:rPr lang="en-GB" dirty="0"/>
              <a:t> =       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Each value represents a character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7249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Control characters: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sz="2800" dirty="0"/>
              <a:t>10 = Line Feed</a:t>
            </a:r>
          </a:p>
          <a:p>
            <a:pPr marL="457200" lvl="1" indent="0">
              <a:buNone/>
            </a:pPr>
            <a:r>
              <a:rPr lang="en-GB" sz="2800" dirty="0"/>
              <a:t>13 = Carriage Return</a:t>
            </a:r>
          </a:p>
          <a:p>
            <a:endParaRPr lang="en-GB" dirty="0"/>
          </a:p>
          <a:p>
            <a:r>
              <a:rPr lang="en-GB" dirty="0"/>
              <a:t>Printing characters:</a:t>
            </a:r>
          </a:p>
          <a:p>
            <a:endParaRPr lang="en-GB" dirty="0"/>
          </a:p>
          <a:p>
            <a:pPr marL="457200" lvl="1" indent="0">
              <a:buNone/>
            </a:pPr>
            <a:r>
              <a:rPr lang="en-GB" sz="2800" dirty="0"/>
              <a:t>65 = 		90 = </a:t>
            </a:r>
          </a:p>
          <a:p>
            <a:pPr marL="457200" lvl="1" indent="0">
              <a:buNone/>
            </a:pPr>
            <a:endParaRPr lang="en-GB" sz="2800" dirty="0"/>
          </a:p>
          <a:p>
            <a:pPr marL="457200" lvl="1" indent="0">
              <a:buNone/>
            </a:pPr>
            <a:r>
              <a:rPr lang="en-GB" sz="2800" dirty="0"/>
              <a:t>97 = 		122 = </a:t>
            </a:r>
          </a:p>
        </p:txBody>
      </p:sp>
    </p:spTree>
    <p:extLst>
      <p:ext uri="{BB962C8B-B14F-4D97-AF65-F5344CB8AC3E}">
        <p14:creationId xmlns:p14="http://schemas.microsoft.com/office/powerpoint/2010/main" val="12269888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ASCII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8 bits (2</a:t>
            </a:r>
            <a:r>
              <a:rPr lang="en-GB" sz="3600" baseline="30000" dirty="0"/>
              <a:t>8</a:t>
            </a:r>
            <a:r>
              <a:rPr lang="en-GB" sz="3600" dirty="0"/>
              <a:t> = 256)</a:t>
            </a:r>
          </a:p>
          <a:p>
            <a:endParaRPr lang="en-GB" sz="3600" dirty="0"/>
          </a:p>
          <a:p>
            <a:r>
              <a:rPr lang="en-GB" sz="3600" b="1" i="1" dirty="0"/>
              <a:t>Hello</a:t>
            </a:r>
            <a:r>
              <a:rPr lang="en-GB" sz="3600" dirty="0"/>
              <a:t> – 5 characters</a:t>
            </a:r>
          </a:p>
          <a:p>
            <a:r>
              <a:rPr lang="en-GB" sz="3600" dirty="0"/>
              <a:t>Each character has 8 bits</a:t>
            </a:r>
          </a:p>
          <a:p>
            <a:r>
              <a:rPr lang="en-GB" sz="3600" dirty="0"/>
              <a:t>5 × 8 = 40 bits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B956D1-F310-4C2B-ABBC-52CA2AEF05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615273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ASCII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    bits (2   =        )</a:t>
            </a:r>
          </a:p>
          <a:p>
            <a:endParaRPr lang="en-GB" sz="3600" dirty="0"/>
          </a:p>
          <a:p>
            <a:r>
              <a:rPr lang="en-GB" sz="3600" b="1" i="1" dirty="0"/>
              <a:t>Hello</a:t>
            </a:r>
            <a:r>
              <a:rPr lang="en-GB" sz="3600" dirty="0"/>
              <a:t> –     characters</a:t>
            </a:r>
          </a:p>
          <a:p>
            <a:r>
              <a:rPr lang="en-GB" sz="3600" dirty="0"/>
              <a:t>Each character has      bits</a:t>
            </a:r>
          </a:p>
          <a:p>
            <a:r>
              <a:rPr lang="en-GB" sz="3600" dirty="0"/>
              <a:t>5 × 8 =    bits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16CE1D-0094-431A-BFBB-885BD15262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GB" sz="3600"/>
          </a:p>
        </p:txBody>
      </p:sp>
    </p:spTree>
    <p:extLst>
      <p:ext uri="{BB962C8B-B14F-4D97-AF65-F5344CB8AC3E}">
        <p14:creationId xmlns:p14="http://schemas.microsoft.com/office/powerpoint/2010/main" val="8650460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C7E880-5FBE-32FE-CA91-6AF1A9EA7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Characters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CF9CD8-7305-08A9-0863-CA1B4AD02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Printable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252D93-FB5D-9A0D-9CF1-6592AB99BF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A</a:t>
            </a:r>
          </a:p>
          <a:p>
            <a:r>
              <a:rPr lang="en-GB" sz="3600" dirty="0"/>
              <a:t>3</a:t>
            </a:r>
          </a:p>
          <a:p>
            <a:r>
              <a:rPr lang="en-GB" sz="3600" dirty="0"/>
              <a:t>@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51A9DC3-8FC4-55AD-9642-75B7EC30FC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5F5E54-F532-D8F6-54FA-28AE009A5D3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New line  (</a:t>
            </a:r>
            <a:r>
              <a:rPr lang="en-GB" sz="3600" dirty="0">
                <a:solidFill>
                  <a:srgbClr val="7030A0"/>
                </a:solidFill>
                <a:latin typeface="Consolas" panose="020B0609020204030204" pitchFamily="49" charset="0"/>
              </a:rPr>
              <a:t>"\n"</a:t>
            </a:r>
            <a:r>
              <a:rPr lang="en-GB" sz="3600" dirty="0"/>
              <a:t>)</a:t>
            </a:r>
          </a:p>
          <a:p>
            <a:r>
              <a:rPr lang="en-GB" sz="3600" dirty="0"/>
              <a:t>Tab  (</a:t>
            </a:r>
            <a:r>
              <a:rPr lang="en-GB" sz="3600" dirty="0">
                <a:solidFill>
                  <a:srgbClr val="7030A0"/>
                </a:solidFill>
                <a:latin typeface="Consolas" panose="020B0609020204030204" pitchFamily="49" charset="0"/>
              </a:rPr>
              <a:t>"\t"</a:t>
            </a:r>
            <a:r>
              <a:rPr lang="en-GB" sz="3600" dirty="0"/>
              <a:t>)</a:t>
            </a:r>
          </a:p>
          <a:p>
            <a:r>
              <a:rPr lang="en-GB" sz="3600" dirty="0"/>
              <a:t>Bell  (</a:t>
            </a:r>
            <a:r>
              <a:rPr lang="en-GB" sz="3600" dirty="0" err="1">
                <a:solidFill>
                  <a:srgbClr val="7030A0"/>
                </a:solidFill>
                <a:latin typeface="Consolas" panose="020B0609020204030204" pitchFamily="49" charset="0"/>
              </a:rPr>
              <a:t>chr</a:t>
            </a:r>
            <a:r>
              <a:rPr lang="en-GB" sz="3600" dirty="0">
                <a:solidFill>
                  <a:srgbClr val="7030A0"/>
                </a:solidFill>
                <a:latin typeface="Consolas" panose="020B0609020204030204" pitchFamily="49" charset="0"/>
              </a:rPr>
              <a:t>(7)</a:t>
            </a:r>
            <a:r>
              <a:rPr lang="en-GB" sz="3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7201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  <p:bldP spid="7" grpId="0" build="p"/>
      <p:bldP spid="8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C7E880-5FBE-32FE-CA91-6AF1A9EA7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Characters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CF9CD8-7305-08A9-0863-CA1B4AD02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Printable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252D93-FB5D-9A0D-9CF1-6592AB99BF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 </a:t>
            </a:r>
          </a:p>
          <a:p>
            <a:r>
              <a:rPr lang="en-GB" sz="3600" dirty="0"/>
              <a:t> </a:t>
            </a:r>
          </a:p>
          <a:p>
            <a:r>
              <a:rPr lang="en-GB" sz="3600" dirty="0"/>
              <a:t>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51A9DC3-8FC4-55AD-9642-75B7EC30FC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Control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5F5E54-F532-D8F6-54FA-28AE009A5D3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 </a:t>
            </a:r>
          </a:p>
          <a:p>
            <a:r>
              <a:rPr lang="en-GB" sz="3600" dirty="0"/>
              <a:t> </a:t>
            </a:r>
          </a:p>
          <a:p>
            <a:r>
              <a:rPr lang="en-GB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55216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ASCII - Practise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2A87C-39BE-4C92-A135-CB74D25B9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4000" dirty="0"/>
              <a:t>Calculate the number of bits required to store the following:</a:t>
            </a:r>
          </a:p>
          <a:p>
            <a:pPr marL="0" indent="0">
              <a:buNone/>
            </a:pPr>
            <a:endParaRPr lang="en-GB" sz="4000" dirty="0"/>
          </a:p>
          <a:p>
            <a:pPr marL="742950" indent="-742950">
              <a:buFont typeface="+mj-lt"/>
              <a:buAutoNum type="alphaLcPeriod"/>
            </a:pPr>
            <a:r>
              <a:rPr lang="en-GB" sz="4800" dirty="0">
                <a:latin typeface="Consolas" panose="020B0609020204030204" pitchFamily="49" charset="0"/>
              </a:rPr>
              <a:t>Magic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>
                <a:latin typeface="Consolas" panose="020B0609020204030204" pitchFamily="49" charset="0"/>
              </a:rPr>
              <a:t>Lets go!</a:t>
            </a:r>
          </a:p>
          <a:p>
            <a:pPr marL="742950" indent="-742950">
              <a:buFont typeface="+mj-lt"/>
              <a:buAutoNum type="alphaLcPeriod"/>
            </a:pPr>
            <a:r>
              <a:rPr lang="en-GB" sz="4800" dirty="0">
                <a:latin typeface="Consolas" panose="020B0609020204030204" pitchFamily="49" charset="0"/>
              </a:rPr>
              <a:t>C@stl3bay.</a:t>
            </a:r>
          </a:p>
        </p:txBody>
      </p:sp>
    </p:spTree>
    <p:extLst>
      <p:ext uri="{BB962C8B-B14F-4D97-AF65-F5344CB8AC3E}">
        <p14:creationId xmlns:p14="http://schemas.microsoft.com/office/powerpoint/2010/main" val="17117464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 Graphics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890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Data Representation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Systems</a:t>
            </a:r>
          </a:p>
        </p:txBody>
      </p:sp>
    </p:spTree>
    <p:extLst>
      <p:ext uri="{BB962C8B-B14F-4D97-AF65-F5344CB8AC3E}">
        <p14:creationId xmlns:p14="http://schemas.microsoft.com/office/powerpoint/2010/main" val="7665692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Describe the vector graphics method of graphic representation for common objects:</a:t>
            </a:r>
          </a:p>
          <a:p>
            <a:pPr lvl="1"/>
            <a:r>
              <a:rPr lang="en-GB" sz="3200" dirty="0"/>
              <a:t>Line</a:t>
            </a:r>
          </a:p>
          <a:p>
            <a:pPr lvl="1"/>
            <a:r>
              <a:rPr lang="en-GB" sz="3200" dirty="0"/>
              <a:t>Rectangle</a:t>
            </a:r>
          </a:p>
          <a:p>
            <a:pPr lvl="1"/>
            <a:r>
              <a:rPr lang="en-GB" sz="3200" dirty="0"/>
              <a:t>Ellipse</a:t>
            </a:r>
          </a:p>
          <a:p>
            <a:pPr lvl="1"/>
            <a:r>
              <a:rPr lang="en-GB" sz="3200" dirty="0"/>
              <a:t>Polygon</a:t>
            </a:r>
          </a:p>
          <a:p>
            <a:pPr lvl="1"/>
            <a:r>
              <a:rPr lang="en-GB" sz="3200" dirty="0"/>
              <a:t>and attributes</a:t>
            </a:r>
          </a:p>
        </p:txBody>
      </p:sp>
    </p:spTree>
    <p:extLst>
      <p:ext uri="{BB962C8B-B14F-4D97-AF65-F5344CB8AC3E}">
        <p14:creationId xmlns:p14="http://schemas.microsoft.com/office/powerpoint/2010/main" val="2184523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2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F5927-4A4A-4399-988F-DE796A59F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A19F7-6568-4690-9406-DE5359816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Image created using shapes</a:t>
            </a:r>
          </a:p>
          <a:p>
            <a:r>
              <a:rPr lang="en-GB" sz="3600" dirty="0"/>
              <a:t>Shapes are drawn using instructions</a:t>
            </a:r>
          </a:p>
          <a:p>
            <a:r>
              <a:rPr lang="en-GB" sz="3600" dirty="0"/>
              <a:t>Images are resolution independent – </a:t>
            </a:r>
            <a:r>
              <a:rPr lang="en-GB" sz="3600" dirty="0">
                <a:solidFill>
                  <a:srgbClr val="FF0000"/>
                </a:solidFill>
              </a:rPr>
              <a:t>never</a:t>
            </a:r>
            <a:r>
              <a:rPr lang="en-GB" sz="3600" dirty="0"/>
              <a:t> pixelated</a:t>
            </a:r>
          </a:p>
          <a:p>
            <a:r>
              <a:rPr lang="en-GB" sz="3600" dirty="0"/>
              <a:t>Smaller file size (normally)</a:t>
            </a:r>
          </a:p>
          <a:p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92919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F5927-4A4A-4399-988F-DE796A59F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A19F7-6568-4690-9406-DE5359816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Image</a:t>
            </a:r>
          </a:p>
          <a:p>
            <a:r>
              <a:rPr lang="en-GB" sz="3600" dirty="0"/>
              <a:t>Shapes</a:t>
            </a:r>
          </a:p>
          <a:p>
            <a:r>
              <a:rPr lang="en-GB" sz="3600" dirty="0"/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19672372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Line</a:t>
            </a:r>
          </a:p>
        </p:txBody>
      </p:sp>
      <p:sp>
        <p:nvSpPr>
          <p:cNvPr id="5" name="Callout: Bent Line with No Border 4">
            <a:extLst>
              <a:ext uri="{FF2B5EF4-FFF2-40B4-BE49-F238E27FC236}">
                <a16:creationId xmlns:a16="http://schemas.microsoft.com/office/drawing/2014/main" id="{AF213B47-FDE7-49B4-8C2E-55C1443BCD70}"/>
              </a:ext>
            </a:extLst>
          </p:cNvPr>
          <p:cNvSpPr/>
          <p:nvPr/>
        </p:nvSpPr>
        <p:spPr>
          <a:xfrm>
            <a:off x="356260" y="2436250"/>
            <a:ext cx="2361211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6869"/>
              <a:gd name="adj5" fmla="val 107234"/>
              <a:gd name="adj6" fmla="val 120191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x1 co-ordinate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y1 co-ordinate</a:t>
            </a:r>
          </a:p>
        </p:txBody>
      </p:sp>
      <p:sp>
        <p:nvSpPr>
          <p:cNvPr id="10" name="Callout: Bent Line with No Border 9">
            <a:extLst>
              <a:ext uri="{FF2B5EF4-FFF2-40B4-BE49-F238E27FC236}">
                <a16:creationId xmlns:a16="http://schemas.microsoft.com/office/drawing/2014/main" id="{255D2E3D-E564-417D-9947-DBED9A1EB686}"/>
              </a:ext>
            </a:extLst>
          </p:cNvPr>
          <p:cNvSpPr/>
          <p:nvPr/>
        </p:nvSpPr>
        <p:spPr>
          <a:xfrm>
            <a:off x="3123210" y="4068612"/>
            <a:ext cx="2289959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9593"/>
              <a:gd name="adj5" fmla="val -66853"/>
              <a:gd name="adj6" fmla="val 130107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Line colour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Line thickness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85D702-D8A6-4CA4-B4C7-4EAA3146199E}"/>
              </a:ext>
            </a:extLst>
          </p:cNvPr>
          <p:cNvCxnSpPr/>
          <p:nvPr/>
        </p:nvCxnSpPr>
        <p:spPr>
          <a:xfrm>
            <a:off x="3216000" y="3429000"/>
            <a:ext cx="5760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llout: Bent Line with No Border 10">
            <a:extLst>
              <a:ext uri="{FF2B5EF4-FFF2-40B4-BE49-F238E27FC236}">
                <a16:creationId xmlns:a16="http://schemas.microsoft.com/office/drawing/2014/main" id="{3B22E93B-B8AE-4D95-965C-740B2AE7A0A1}"/>
              </a:ext>
            </a:extLst>
          </p:cNvPr>
          <p:cNvSpPr/>
          <p:nvPr/>
        </p:nvSpPr>
        <p:spPr>
          <a:xfrm flipH="1">
            <a:off x="9474529" y="2436250"/>
            <a:ext cx="2361211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6869"/>
              <a:gd name="adj5" fmla="val 107234"/>
              <a:gd name="adj6" fmla="val 120191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x2 co-ordinate</a:t>
            </a:r>
          </a:p>
          <a:p>
            <a:r>
              <a:rPr lang="en-GB" sz="2800" b="1" dirty="0">
                <a:solidFill>
                  <a:srgbClr val="7030A0"/>
                </a:solidFill>
              </a:rPr>
              <a:t>y2 co-ordinate</a:t>
            </a:r>
          </a:p>
        </p:txBody>
      </p:sp>
    </p:spTree>
    <p:extLst>
      <p:ext uri="{BB962C8B-B14F-4D97-AF65-F5344CB8AC3E}">
        <p14:creationId xmlns:p14="http://schemas.microsoft.com/office/powerpoint/2010/main" val="277680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85D702-D8A6-4CA4-B4C7-4EAA3146199E}"/>
              </a:ext>
            </a:extLst>
          </p:cNvPr>
          <p:cNvCxnSpPr/>
          <p:nvPr/>
        </p:nvCxnSpPr>
        <p:spPr>
          <a:xfrm>
            <a:off x="3216000" y="3429000"/>
            <a:ext cx="5760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77706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Rectangle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712F3E-2B32-4103-BA2B-A1F91A547367}"/>
              </a:ext>
            </a:extLst>
          </p:cNvPr>
          <p:cNvSpPr/>
          <p:nvPr/>
        </p:nvSpPr>
        <p:spPr>
          <a:xfrm>
            <a:off x="3958439" y="2224676"/>
            <a:ext cx="5760000" cy="3240000"/>
          </a:xfrm>
          <a:prstGeom prst="rect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allout: Bent Line with No Border 4">
            <a:extLst>
              <a:ext uri="{FF2B5EF4-FFF2-40B4-BE49-F238E27FC236}">
                <a16:creationId xmlns:a16="http://schemas.microsoft.com/office/drawing/2014/main" id="{AF213B47-FDE7-49B4-8C2E-55C1443BCD70}"/>
              </a:ext>
            </a:extLst>
          </p:cNvPr>
          <p:cNvSpPr/>
          <p:nvPr/>
        </p:nvSpPr>
        <p:spPr>
          <a:xfrm>
            <a:off x="486886" y="1690688"/>
            <a:ext cx="2135582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55008"/>
              <a:gd name="adj6" fmla="val 160928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x co-ordinate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y co-ordinate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557FBE-2AFF-4530-837F-56263225993F}"/>
              </a:ext>
            </a:extLst>
          </p:cNvPr>
          <p:cNvSpPr/>
          <p:nvPr/>
        </p:nvSpPr>
        <p:spPr>
          <a:xfrm>
            <a:off x="6295249" y="5595023"/>
            <a:ext cx="11079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Width</a:t>
            </a:r>
            <a:endParaRPr lang="en-GB" sz="2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3BE9AA-C27C-41A5-8EE1-0A9FA35AB7D1}"/>
              </a:ext>
            </a:extLst>
          </p:cNvPr>
          <p:cNvSpPr/>
          <p:nvPr/>
        </p:nvSpPr>
        <p:spPr>
          <a:xfrm>
            <a:off x="9820241" y="3554675"/>
            <a:ext cx="11639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Height</a:t>
            </a:r>
            <a:endParaRPr lang="en-GB" sz="28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2EB962-96A7-47E6-A655-01E40959BC16}"/>
              </a:ext>
            </a:extLst>
          </p:cNvPr>
          <p:cNvSpPr/>
          <p:nvPr/>
        </p:nvSpPr>
        <p:spPr>
          <a:xfrm>
            <a:off x="6001162" y="3637486"/>
            <a:ext cx="16384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Fill colour</a:t>
            </a:r>
            <a:endParaRPr lang="en-GB" sz="2800" dirty="0"/>
          </a:p>
        </p:txBody>
      </p:sp>
      <p:sp>
        <p:nvSpPr>
          <p:cNvPr id="10" name="Callout: Bent Line with No Border 9">
            <a:extLst>
              <a:ext uri="{FF2B5EF4-FFF2-40B4-BE49-F238E27FC236}">
                <a16:creationId xmlns:a16="http://schemas.microsoft.com/office/drawing/2014/main" id="{255D2E3D-E564-417D-9947-DBED9A1EB686}"/>
              </a:ext>
            </a:extLst>
          </p:cNvPr>
          <p:cNvSpPr/>
          <p:nvPr/>
        </p:nvSpPr>
        <p:spPr>
          <a:xfrm>
            <a:off x="332509" y="3921410"/>
            <a:ext cx="2289959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9593"/>
              <a:gd name="adj5" fmla="val 50990"/>
              <a:gd name="adj6" fmla="val 156555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Line colour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Line thickness</a:t>
            </a:r>
          </a:p>
        </p:txBody>
      </p:sp>
    </p:spTree>
    <p:extLst>
      <p:ext uri="{BB962C8B-B14F-4D97-AF65-F5344CB8AC3E}">
        <p14:creationId xmlns:p14="http://schemas.microsoft.com/office/powerpoint/2010/main" val="168777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/>
      <p:bldP spid="9" grpId="0"/>
      <p:bldP spid="10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Rectangle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712F3E-2B32-4103-BA2B-A1F91A547367}"/>
              </a:ext>
            </a:extLst>
          </p:cNvPr>
          <p:cNvSpPr/>
          <p:nvPr/>
        </p:nvSpPr>
        <p:spPr>
          <a:xfrm>
            <a:off x="3958439" y="2224676"/>
            <a:ext cx="5760000" cy="3240000"/>
          </a:xfrm>
          <a:prstGeom prst="rect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165374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Ellipse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F2BCD5-C79A-4D23-9B09-0596C41D16DD}"/>
              </a:ext>
            </a:extLst>
          </p:cNvPr>
          <p:cNvSpPr/>
          <p:nvPr/>
        </p:nvSpPr>
        <p:spPr>
          <a:xfrm>
            <a:off x="3940393" y="1934675"/>
            <a:ext cx="5760000" cy="3240000"/>
          </a:xfrm>
          <a:prstGeom prst="ellipse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2EB962-96A7-47E6-A655-01E40959BC16}"/>
              </a:ext>
            </a:extLst>
          </p:cNvPr>
          <p:cNvSpPr/>
          <p:nvPr/>
        </p:nvSpPr>
        <p:spPr>
          <a:xfrm>
            <a:off x="5304801" y="3271520"/>
            <a:ext cx="240297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Centre: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x co-ordinate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y co-ordinate</a:t>
            </a:r>
          </a:p>
        </p:txBody>
      </p:sp>
      <p:sp>
        <p:nvSpPr>
          <p:cNvPr id="5" name="Callout: Bent Line with No Border 4">
            <a:extLst>
              <a:ext uri="{FF2B5EF4-FFF2-40B4-BE49-F238E27FC236}">
                <a16:creationId xmlns:a16="http://schemas.microsoft.com/office/drawing/2014/main" id="{AF213B47-FDE7-49B4-8C2E-55C1443BCD70}"/>
              </a:ext>
            </a:extLst>
          </p:cNvPr>
          <p:cNvSpPr/>
          <p:nvPr/>
        </p:nvSpPr>
        <p:spPr>
          <a:xfrm>
            <a:off x="838200" y="1919249"/>
            <a:ext cx="2135582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152764"/>
              <a:gd name="adj6" fmla="val 182615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Fill colour</a:t>
            </a:r>
          </a:p>
        </p:txBody>
      </p:sp>
      <p:sp>
        <p:nvSpPr>
          <p:cNvPr id="10" name="Callout: Bent Line with No Border 9">
            <a:extLst>
              <a:ext uri="{FF2B5EF4-FFF2-40B4-BE49-F238E27FC236}">
                <a16:creationId xmlns:a16="http://schemas.microsoft.com/office/drawing/2014/main" id="{255D2E3D-E564-417D-9947-DBED9A1EB686}"/>
              </a:ext>
            </a:extLst>
          </p:cNvPr>
          <p:cNvSpPr/>
          <p:nvPr/>
        </p:nvSpPr>
        <p:spPr>
          <a:xfrm>
            <a:off x="1346627" y="4883312"/>
            <a:ext cx="2289959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9593"/>
              <a:gd name="adj5" fmla="val -22461"/>
              <a:gd name="adj6" fmla="val 143884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Line colour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Line thickness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9D4BEAF-8294-4124-A058-98D8717402D4}"/>
              </a:ext>
            </a:extLst>
          </p:cNvPr>
          <p:cNvGrpSpPr/>
          <p:nvPr/>
        </p:nvGrpSpPr>
        <p:grpSpPr>
          <a:xfrm>
            <a:off x="6820393" y="1954995"/>
            <a:ext cx="2880000" cy="1629462"/>
            <a:chOff x="6820393" y="1954995"/>
            <a:chExt cx="2880000" cy="162946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63BE9AA-C27C-41A5-8EE1-0A9FA35AB7D1}"/>
                </a:ext>
              </a:extLst>
            </p:cNvPr>
            <p:cNvSpPr/>
            <p:nvPr/>
          </p:nvSpPr>
          <p:spPr>
            <a:xfrm>
              <a:off x="7332097" y="2412378"/>
              <a:ext cx="1431802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2800" b="1" dirty="0">
                  <a:solidFill>
                    <a:srgbClr val="7030A0"/>
                  </a:solidFill>
                </a:rPr>
                <a:t>Radius x</a:t>
              </a:r>
            </a:p>
            <a:p>
              <a:r>
                <a:rPr lang="en-GB" sz="2800" b="1" dirty="0">
                  <a:solidFill>
                    <a:srgbClr val="7030A0"/>
                  </a:solidFill>
                </a:rPr>
                <a:t>Radius y</a:t>
              </a:r>
              <a:endParaRPr lang="en-GB" sz="2800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207F37-8198-4EEA-B9FF-149D4DE07C79}"/>
                </a:ext>
              </a:extLst>
            </p:cNvPr>
            <p:cNvGrpSpPr/>
            <p:nvPr/>
          </p:nvGrpSpPr>
          <p:grpSpPr>
            <a:xfrm>
              <a:off x="6820393" y="1954995"/>
              <a:ext cx="2880000" cy="1629462"/>
              <a:chOff x="6820392" y="1799538"/>
              <a:chExt cx="2880000" cy="1629462"/>
            </a:xfrm>
          </p:grpSpPr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4E060243-EDDE-4940-A910-5ACA282CC005}"/>
                  </a:ext>
                </a:extLst>
              </p:cNvPr>
              <p:cNvCxnSpPr/>
              <p:nvPr/>
            </p:nvCxnSpPr>
            <p:spPr>
              <a:xfrm>
                <a:off x="6820392" y="3429000"/>
                <a:ext cx="2880000" cy="0"/>
              </a:xfrm>
              <a:prstGeom prst="straightConnector1">
                <a:avLst/>
              </a:prstGeom>
              <a:ln w="57150">
                <a:solidFill>
                  <a:schemeClr val="accent6">
                    <a:lumMod val="75000"/>
                  </a:schemeClr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717C0954-9563-4444-84B7-77D44D6BC2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820393" y="1799538"/>
                <a:ext cx="0" cy="1620000"/>
              </a:xfrm>
              <a:prstGeom prst="straightConnector1">
                <a:avLst/>
              </a:prstGeom>
              <a:ln w="57150">
                <a:solidFill>
                  <a:schemeClr val="accent6">
                    <a:lumMod val="75000"/>
                  </a:schemeClr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30C7EBD-91D8-4D56-AE3A-774758094A67}"/>
              </a:ext>
            </a:extLst>
          </p:cNvPr>
          <p:cNvSpPr/>
          <p:nvPr/>
        </p:nvSpPr>
        <p:spPr>
          <a:xfrm>
            <a:off x="7899893" y="6107680"/>
            <a:ext cx="40203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Circle: Radius x = Radius y</a:t>
            </a:r>
            <a:endParaRPr lang="en-GB" sz="28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C7FE14A-4FCA-42FE-AA62-5D06AD4B64CD}"/>
              </a:ext>
            </a:extLst>
          </p:cNvPr>
          <p:cNvGrpSpPr/>
          <p:nvPr/>
        </p:nvGrpSpPr>
        <p:grpSpPr>
          <a:xfrm>
            <a:off x="6728461" y="3496045"/>
            <a:ext cx="180000" cy="180000"/>
            <a:chOff x="8103125" y="4137025"/>
            <a:chExt cx="216000" cy="1800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55F1E73-E741-4BA8-9172-1829F36491CA}"/>
                </a:ext>
              </a:extLst>
            </p:cNvPr>
            <p:cNvCxnSpPr/>
            <p:nvPr/>
          </p:nvCxnSpPr>
          <p:spPr>
            <a:xfrm>
              <a:off x="8103125" y="4137025"/>
              <a:ext cx="216000" cy="18000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B65548D-EE46-45DD-AA1C-4DC3973E14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3125" y="4137025"/>
              <a:ext cx="216000" cy="18000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6843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5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5" grpId="0" animBg="1"/>
      <p:bldP spid="10" grpId="0" animBg="1"/>
      <p:bldP spid="15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Ellipse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F2BCD5-C79A-4D23-9B09-0596C41D16DD}"/>
              </a:ext>
            </a:extLst>
          </p:cNvPr>
          <p:cNvSpPr/>
          <p:nvPr/>
        </p:nvSpPr>
        <p:spPr>
          <a:xfrm>
            <a:off x="3940393" y="1934675"/>
            <a:ext cx="5760000" cy="3240000"/>
          </a:xfrm>
          <a:prstGeom prst="ellipse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5207F37-8198-4EEA-B9FF-149D4DE07C79}"/>
              </a:ext>
            </a:extLst>
          </p:cNvPr>
          <p:cNvGrpSpPr/>
          <p:nvPr/>
        </p:nvGrpSpPr>
        <p:grpSpPr>
          <a:xfrm>
            <a:off x="6820393" y="1954995"/>
            <a:ext cx="2880000" cy="1629462"/>
            <a:chOff x="6820392" y="1799538"/>
            <a:chExt cx="2880000" cy="1629462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E060243-EDDE-4940-A910-5ACA282CC005}"/>
                </a:ext>
              </a:extLst>
            </p:cNvPr>
            <p:cNvCxnSpPr/>
            <p:nvPr/>
          </p:nvCxnSpPr>
          <p:spPr>
            <a:xfrm>
              <a:off x="6820392" y="3429000"/>
              <a:ext cx="2880000" cy="0"/>
            </a:xfrm>
            <a:prstGeom prst="straightConnector1">
              <a:avLst/>
            </a:prstGeom>
            <a:ln w="57150">
              <a:solidFill>
                <a:schemeClr val="accent6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17C0954-9563-4444-84B7-77D44D6BC2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20393" y="1799538"/>
              <a:ext cx="0" cy="1620000"/>
            </a:xfrm>
            <a:prstGeom prst="straightConnector1">
              <a:avLst/>
            </a:prstGeom>
            <a:ln w="57150">
              <a:solidFill>
                <a:schemeClr val="accent6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C7FE14A-4FCA-42FE-AA62-5D06AD4B64CD}"/>
              </a:ext>
            </a:extLst>
          </p:cNvPr>
          <p:cNvGrpSpPr/>
          <p:nvPr/>
        </p:nvGrpSpPr>
        <p:grpSpPr>
          <a:xfrm>
            <a:off x="6728461" y="3496045"/>
            <a:ext cx="180000" cy="180000"/>
            <a:chOff x="8103125" y="4137025"/>
            <a:chExt cx="216000" cy="1800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55F1E73-E741-4BA8-9172-1829F36491CA}"/>
                </a:ext>
              </a:extLst>
            </p:cNvPr>
            <p:cNvCxnSpPr/>
            <p:nvPr/>
          </p:nvCxnSpPr>
          <p:spPr>
            <a:xfrm>
              <a:off x="8103125" y="4137025"/>
              <a:ext cx="216000" cy="18000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B65548D-EE46-45DD-AA1C-4DC3973E14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03125" y="4137025"/>
              <a:ext cx="216000" cy="18000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01933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2">
            <a:extLst>
              <a:ext uri="{FF2B5EF4-FFF2-40B4-BE49-F238E27FC236}">
                <a16:creationId xmlns:a16="http://schemas.microsoft.com/office/drawing/2014/main" id="{DFF9EC6E-223F-4EF9-87E4-AC11DEE95665}"/>
              </a:ext>
            </a:extLst>
          </p:cNvPr>
          <p:cNvSpPr/>
          <p:nvPr/>
        </p:nvSpPr>
        <p:spPr>
          <a:xfrm>
            <a:off x="3576000" y="2017486"/>
            <a:ext cx="5040000" cy="2880000"/>
          </a:xfrm>
          <a:prstGeom prst="hexagon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Polygon</a:t>
            </a:r>
          </a:p>
        </p:txBody>
      </p:sp>
      <p:sp>
        <p:nvSpPr>
          <p:cNvPr id="5" name="Callout: Bent Line with No Border 4">
            <a:extLst>
              <a:ext uri="{FF2B5EF4-FFF2-40B4-BE49-F238E27FC236}">
                <a16:creationId xmlns:a16="http://schemas.microsoft.com/office/drawing/2014/main" id="{AF213B47-FDE7-49B4-8C2E-55C1443BCD70}"/>
              </a:ext>
            </a:extLst>
          </p:cNvPr>
          <p:cNvSpPr/>
          <p:nvPr/>
        </p:nvSpPr>
        <p:spPr>
          <a:xfrm>
            <a:off x="879063" y="1677988"/>
            <a:ext cx="2159330" cy="494372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60930"/>
              <a:gd name="adj6" fmla="val 156811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co-ordinate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2EB962-96A7-47E6-A655-01E40959BC16}"/>
              </a:ext>
            </a:extLst>
          </p:cNvPr>
          <p:cNvSpPr/>
          <p:nvPr/>
        </p:nvSpPr>
        <p:spPr>
          <a:xfrm>
            <a:off x="5276769" y="3167390"/>
            <a:ext cx="16384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Fill colour</a:t>
            </a:r>
            <a:endParaRPr lang="en-GB" sz="2800" dirty="0"/>
          </a:p>
        </p:txBody>
      </p:sp>
      <p:sp>
        <p:nvSpPr>
          <p:cNvPr id="10" name="Callout: Bent Line with No Border 9">
            <a:extLst>
              <a:ext uri="{FF2B5EF4-FFF2-40B4-BE49-F238E27FC236}">
                <a16:creationId xmlns:a16="http://schemas.microsoft.com/office/drawing/2014/main" id="{255D2E3D-E564-417D-9947-DBED9A1EB686}"/>
              </a:ext>
            </a:extLst>
          </p:cNvPr>
          <p:cNvSpPr/>
          <p:nvPr/>
        </p:nvSpPr>
        <p:spPr>
          <a:xfrm>
            <a:off x="4288491" y="5224284"/>
            <a:ext cx="2289959" cy="886800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19593"/>
              <a:gd name="adj5" fmla="val -32524"/>
              <a:gd name="adj6" fmla="val 119585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Line colour</a:t>
            </a:r>
          </a:p>
          <a:p>
            <a:pPr algn="r"/>
            <a:r>
              <a:rPr lang="en-GB" sz="2800" b="1" dirty="0">
                <a:solidFill>
                  <a:srgbClr val="7030A0"/>
                </a:solidFill>
              </a:rPr>
              <a:t>Line thickness</a:t>
            </a:r>
          </a:p>
        </p:txBody>
      </p:sp>
      <p:sp>
        <p:nvSpPr>
          <p:cNvPr id="11" name="Callout: Bent Line with No Border 10">
            <a:extLst>
              <a:ext uri="{FF2B5EF4-FFF2-40B4-BE49-F238E27FC236}">
                <a16:creationId xmlns:a16="http://schemas.microsoft.com/office/drawing/2014/main" id="{13958DA4-F70D-4DA1-9775-4ECAAE676C00}"/>
              </a:ext>
            </a:extLst>
          </p:cNvPr>
          <p:cNvSpPr/>
          <p:nvPr/>
        </p:nvSpPr>
        <p:spPr>
          <a:xfrm flipH="1">
            <a:off x="9147257" y="1677988"/>
            <a:ext cx="2159330" cy="494372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62214"/>
              <a:gd name="adj6" fmla="val 156223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co-ordinate 2</a:t>
            </a:r>
          </a:p>
        </p:txBody>
      </p:sp>
      <p:sp>
        <p:nvSpPr>
          <p:cNvPr id="12" name="Callout: Bent Line with No Border 11">
            <a:extLst>
              <a:ext uri="{FF2B5EF4-FFF2-40B4-BE49-F238E27FC236}">
                <a16:creationId xmlns:a16="http://schemas.microsoft.com/office/drawing/2014/main" id="{2F2517B0-3E8B-4C4B-BE99-F22F14FE8A6A}"/>
              </a:ext>
            </a:extLst>
          </p:cNvPr>
          <p:cNvSpPr/>
          <p:nvPr/>
        </p:nvSpPr>
        <p:spPr>
          <a:xfrm flipH="1">
            <a:off x="9188532" y="3011139"/>
            <a:ext cx="2159330" cy="494372"/>
          </a:xfrm>
          <a:prstGeom prst="callout2">
            <a:avLst>
              <a:gd name="adj1" fmla="val 50209"/>
              <a:gd name="adj2" fmla="val 99868"/>
              <a:gd name="adj3" fmla="val 50563"/>
              <a:gd name="adj4" fmla="val 113597"/>
              <a:gd name="adj5" fmla="val 92396"/>
              <a:gd name="adj6" fmla="val 124947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co-ordinate 3</a:t>
            </a:r>
          </a:p>
        </p:txBody>
      </p:sp>
      <p:sp>
        <p:nvSpPr>
          <p:cNvPr id="13" name="Callout: Bent Line with No Border 12">
            <a:extLst>
              <a:ext uri="{FF2B5EF4-FFF2-40B4-BE49-F238E27FC236}">
                <a16:creationId xmlns:a16="http://schemas.microsoft.com/office/drawing/2014/main" id="{7F6E91E2-EBA8-453B-BDB9-D89D167E7931}"/>
              </a:ext>
            </a:extLst>
          </p:cNvPr>
          <p:cNvSpPr/>
          <p:nvPr/>
        </p:nvSpPr>
        <p:spPr>
          <a:xfrm flipH="1">
            <a:off x="9263156" y="4955529"/>
            <a:ext cx="2159330" cy="494372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-3983"/>
              <a:gd name="adj6" fmla="val 162265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co-ordinate 4</a:t>
            </a:r>
          </a:p>
        </p:txBody>
      </p:sp>
      <p:sp>
        <p:nvSpPr>
          <p:cNvPr id="14" name="Callout: Bent Line with No Border 13">
            <a:extLst>
              <a:ext uri="{FF2B5EF4-FFF2-40B4-BE49-F238E27FC236}">
                <a16:creationId xmlns:a16="http://schemas.microsoft.com/office/drawing/2014/main" id="{D8E4FA60-E956-402C-96A9-C4E2F02549D9}"/>
              </a:ext>
            </a:extLst>
          </p:cNvPr>
          <p:cNvSpPr/>
          <p:nvPr/>
        </p:nvSpPr>
        <p:spPr>
          <a:xfrm>
            <a:off x="837788" y="3001614"/>
            <a:ext cx="2159330" cy="494372"/>
          </a:xfrm>
          <a:prstGeom prst="callout2">
            <a:avLst>
              <a:gd name="adj1" fmla="val 50209"/>
              <a:gd name="adj2" fmla="val 99868"/>
              <a:gd name="adj3" fmla="val 50563"/>
              <a:gd name="adj4" fmla="val 113597"/>
              <a:gd name="adj5" fmla="val 92396"/>
              <a:gd name="adj6" fmla="val 124947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GB" sz="2800" b="1" dirty="0">
                <a:solidFill>
                  <a:srgbClr val="7030A0"/>
                </a:solidFill>
              </a:rPr>
              <a:t>co-ordinate 6</a:t>
            </a:r>
          </a:p>
        </p:txBody>
      </p:sp>
      <p:sp>
        <p:nvSpPr>
          <p:cNvPr id="15" name="Callout: Bent Line with No Border 14">
            <a:extLst>
              <a:ext uri="{FF2B5EF4-FFF2-40B4-BE49-F238E27FC236}">
                <a16:creationId xmlns:a16="http://schemas.microsoft.com/office/drawing/2014/main" id="{EEBF23A1-D09B-476C-B59E-039EEF2D5C8D}"/>
              </a:ext>
            </a:extLst>
          </p:cNvPr>
          <p:cNvSpPr/>
          <p:nvPr/>
        </p:nvSpPr>
        <p:spPr>
          <a:xfrm>
            <a:off x="767409" y="4958182"/>
            <a:ext cx="2159330" cy="494372"/>
          </a:xfrm>
          <a:prstGeom prst="callout2">
            <a:avLst>
              <a:gd name="adj1" fmla="val 50209"/>
              <a:gd name="adj2" fmla="val 99868"/>
              <a:gd name="adj3" fmla="val 50229"/>
              <a:gd name="adj4" fmla="val 127934"/>
              <a:gd name="adj5" fmla="val -3983"/>
              <a:gd name="adj6" fmla="val 162265"/>
            </a:avLst>
          </a:prstGeom>
          <a:noFill/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800" b="1" dirty="0">
                <a:solidFill>
                  <a:srgbClr val="7030A0"/>
                </a:solidFill>
              </a:rPr>
              <a:t>co-ordinate 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606BD7-ABCC-478A-81E9-2FAFBB578282}"/>
              </a:ext>
            </a:extLst>
          </p:cNvPr>
          <p:cNvSpPr/>
          <p:nvPr/>
        </p:nvSpPr>
        <p:spPr>
          <a:xfrm>
            <a:off x="3275836" y="6231265"/>
            <a:ext cx="56403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FF0000"/>
                </a:solidFill>
              </a:rPr>
              <a:t>NB</a:t>
            </a:r>
            <a:r>
              <a:rPr lang="en-GB" sz="2800" b="1" dirty="0">
                <a:solidFill>
                  <a:srgbClr val="7030A0"/>
                </a:solidFill>
              </a:rPr>
              <a:t>: Co-ordinates can be in any order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3238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Binary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035944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2">
            <a:extLst>
              <a:ext uri="{FF2B5EF4-FFF2-40B4-BE49-F238E27FC236}">
                <a16:creationId xmlns:a16="http://schemas.microsoft.com/office/drawing/2014/main" id="{DFF9EC6E-223F-4EF9-87E4-AC11DEE95665}"/>
              </a:ext>
            </a:extLst>
          </p:cNvPr>
          <p:cNvSpPr/>
          <p:nvPr/>
        </p:nvSpPr>
        <p:spPr>
          <a:xfrm>
            <a:off x="3576000" y="2017486"/>
            <a:ext cx="5040000" cy="2880000"/>
          </a:xfrm>
          <a:prstGeom prst="hexagon">
            <a:avLst/>
          </a:prstGeom>
          <a:solidFill>
            <a:srgbClr val="FFC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8439CE-8BA0-4961-9250-021880FA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Polygon</a:t>
            </a:r>
          </a:p>
        </p:txBody>
      </p:sp>
    </p:spTree>
    <p:extLst>
      <p:ext uri="{BB962C8B-B14F-4D97-AF65-F5344CB8AC3E}">
        <p14:creationId xmlns:p14="http://schemas.microsoft.com/office/powerpoint/2010/main" val="177267710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Vector Graphics </a:t>
            </a:r>
            <a:r>
              <a:rPr lang="en-GB"/>
              <a:t>- Practise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69"/>
          <a:stretch/>
        </p:blipFill>
        <p:spPr>
          <a:xfrm>
            <a:off x="1880928" y="1825625"/>
            <a:ext cx="3096145" cy="3752215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r>
              <a:rPr lang="en-GB" dirty="0">
                <a:hlinkClick r:id="rId4"/>
              </a:rPr>
              <a:t>N5 WDD SVG Practise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180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Bit-mapped Graphics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82281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the bit-mapped method of graphics representation.</a:t>
            </a:r>
          </a:p>
        </p:txBody>
      </p:sp>
    </p:spTree>
    <p:extLst>
      <p:ext uri="{BB962C8B-B14F-4D97-AF65-F5344CB8AC3E}">
        <p14:creationId xmlns:p14="http://schemas.microsoft.com/office/powerpoint/2010/main" val="3936623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E9D91-46D8-49FB-8EBB-0A912D322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Bit-mapped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E3508-5419-4C76-B9F0-B4517720F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A grid of pixels</a:t>
            </a:r>
          </a:p>
          <a:p>
            <a:r>
              <a:rPr lang="en-GB" sz="3600" dirty="0"/>
              <a:t>Each pixel colour stored as a binary value</a:t>
            </a:r>
          </a:p>
        </p:txBody>
      </p:sp>
      <p:sp>
        <p:nvSpPr>
          <p:cNvPr id="4" name="AutoShape 61">
            <a:extLst>
              <a:ext uri="{FF2B5EF4-FFF2-40B4-BE49-F238E27FC236}">
                <a16:creationId xmlns:a16="http://schemas.microsoft.com/office/drawing/2014/main" id="{4AACACF7-8A8B-3085-41DE-E64DCB0832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7843" y="4460050"/>
            <a:ext cx="976313" cy="485775"/>
          </a:xfrm>
          <a:custGeom>
            <a:avLst/>
            <a:gdLst>
              <a:gd name="G0" fmla="+- 16200 0 0"/>
              <a:gd name="G1" fmla="+- 5400 0 0"/>
              <a:gd name="G2" fmla="+- 21600 0 5400"/>
              <a:gd name="G3" fmla="+- 10800 0 5400"/>
              <a:gd name="G4" fmla="+- 21600 0 16200"/>
              <a:gd name="G5" fmla="*/ G4 G3 10800"/>
              <a:gd name="G6" fmla="+- 21600 0 G5"/>
              <a:gd name="T0" fmla="*/ 16200 w 21600"/>
              <a:gd name="T1" fmla="*/ 0 h 21600"/>
              <a:gd name="T2" fmla="*/ 0 w 21600"/>
              <a:gd name="T3" fmla="*/ 10800 h 21600"/>
              <a:gd name="T4" fmla="*/ 16200 w 21600"/>
              <a:gd name="T5" fmla="*/ 21600 h 21600"/>
              <a:gd name="T6" fmla="*/ 21600 w 21600"/>
              <a:gd name="T7" fmla="*/ 10800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G1 h 21600"/>
              <a:gd name="T14" fmla="*/ G6 w 21600"/>
              <a:gd name="T15" fmla="*/ G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039D358-773E-106E-B42D-135113C892E4}"/>
              </a:ext>
            </a:extLst>
          </p:cNvPr>
          <p:cNvGrpSpPr/>
          <p:nvPr/>
        </p:nvGrpSpPr>
        <p:grpSpPr>
          <a:xfrm>
            <a:off x="2449529" y="3272833"/>
            <a:ext cx="2772000" cy="3300677"/>
            <a:chOff x="2449529" y="3272833"/>
            <a:chExt cx="2772000" cy="330067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6CADFBC-AE0D-F5F2-6DB8-CF1CEE4F2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49529" y="3272833"/>
              <a:ext cx="2772000" cy="27720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09A1BF-82A2-9257-7822-02D41E441519}"/>
                </a:ext>
              </a:extLst>
            </p:cNvPr>
            <p:cNvSpPr txBox="1"/>
            <p:nvPr/>
          </p:nvSpPr>
          <p:spPr>
            <a:xfrm>
              <a:off x="2449530" y="6050290"/>
              <a:ext cx="277199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7030A0"/>
                  </a:solidFill>
                </a:rPr>
                <a:t>Grid of pixels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2861AC6-DEBF-A467-8421-4E3DC06FCBAD}"/>
              </a:ext>
            </a:extLst>
          </p:cNvPr>
          <p:cNvGrpSpPr/>
          <p:nvPr/>
        </p:nvGrpSpPr>
        <p:grpSpPr>
          <a:xfrm>
            <a:off x="6745018" y="3134292"/>
            <a:ext cx="2771999" cy="3439218"/>
            <a:chOff x="6745018" y="3134292"/>
            <a:chExt cx="2771999" cy="3439218"/>
          </a:xfrm>
        </p:grpSpPr>
        <p:sp>
          <p:nvSpPr>
            <p:cNvPr id="5" name="Text Box 62">
              <a:extLst>
                <a:ext uri="{FF2B5EF4-FFF2-40B4-BE49-F238E27FC236}">
                  <a16:creationId xmlns:a16="http://schemas.microsoft.com/office/drawing/2014/main" id="{8BD856A3-01A4-3A55-7D18-085852CF78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64298" y="3134292"/>
              <a:ext cx="2733441" cy="30469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0 0 1 1 1 1 0 0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0 1 0 0 0 0 1 0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0 1 0 0 0 0 1 0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1 0 1 0 0 1 0 1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0 1 0 0 0 0 1 0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0 1 0 1 1 0 1 0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0 0 1 0 0 1 0 0</a:t>
              </a:r>
            </a:p>
            <a:p>
              <a:pPr eaLnBrk="0" hangingPunct="0"/>
              <a:r>
                <a:rPr lang="en-US" altLang="en-US" sz="24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0 0 0 1 1 0 0 0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C0E81E6-7791-726F-FDA0-CBCF4CCD3625}"/>
                </a:ext>
              </a:extLst>
            </p:cNvPr>
            <p:cNvSpPr txBox="1"/>
            <p:nvPr/>
          </p:nvSpPr>
          <p:spPr>
            <a:xfrm>
              <a:off x="6745018" y="6050290"/>
              <a:ext cx="277199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7030A0"/>
                  </a:solidFill>
                </a:rPr>
                <a:t>Binary values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3335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E9D91-46D8-49FB-8EBB-0A912D322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Bit-mapped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E3508-5419-4C76-B9F0-B4517720F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A</a:t>
            </a:r>
          </a:p>
          <a:p>
            <a:r>
              <a:rPr lang="en-GB" sz="3600" dirty="0"/>
              <a:t>Each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CADFBC-AE0D-F5F2-6DB8-CF1CEE4F2C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529" y="3272833"/>
            <a:ext cx="2772000" cy="2772000"/>
          </a:xfrm>
          <a:prstGeom prst="rect">
            <a:avLst/>
          </a:prstGeom>
        </p:spPr>
      </p:pic>
      <p:sp>
        <p:nvSpPr>
          <p:cNvPr id="5" name="Text Box 62">
            <a:extLst>
              <a:ext uri="{FF2B5EF4-FFF2-40B4-BE49-F238E27FC236}">
                <a16:creationId xmlns:a16="http://schemas.microsoft.com/office/drawing/2014/main" id="{8BD856A3-01A4-3A55-7D18-085852CF78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4298" y="3134292"/>
            <a:ext cx="2733441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0 0 1 1 1 1 0 0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0 1 0 0 0 0 1 0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0 1 0 0 0 0 1 0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1 0 1 0 0 1 0 1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0 1 0 0 0 0 1 0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0 1 0 1 1 0 1 0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0 0 1 0 0 1 0 0</a:t>
            </a:r>
          </a:p>
          <a:p>
            <a:pPr eaLnBrk="0" hangingPunct="0"/>
            <a:r>
              <a:rPr lang="en-US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0 0 0 1 1 0 0 0</a:t>
            </a:r>
          </a:p>
        </p:txBody>
      </p:sp>
    </p:spTree>
    <p:extLst>
      <p:ext uri="{BB962C8B-B14F-4D97-AF65-F5344CB8AC3E}">
        <p14:creationId xmlns:p14="http://schemas.microsoft.com/office/powerpoint/2010/main" val="417305545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Bit Mapped Images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690688"/>
            <a:ext cx="7955320" cy="432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060" y="1931782"/>
            <a:ext cx="6572170" cy="432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110" y="2172875"/>
            <a:ext cx="5611962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80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Formats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3600" dirty="0"/>
              <a:t>What image formats are there?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jpeg</a:t>
            </a:r>
            <a:r>
              <a:rPr lang="en-GB" sz="3200" dirty="0"/>
              <a:t> – 24-bit, photos, lossy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 err="1"/>
              <a:t>png</a:t>
            </a:r>
            <a:r>
              <a:rPr lang="en-GB" sz="3200" dirty="0"/>
              <a:t> – 24-bit, photos, transparent, lossless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gif</a:t>
            </a:r>
            <a:r>
              <a:rPr lang="en-GB" sz="3200" dirty="0"/>
              <a:t> – 8-bit, clip art, transparent, lossless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 err="1"/>
              <a:t>svg</a:t>
            </a:r>
            <a:r>
              <a:rPr lang="en-GB" sz="3200" dirty="0"/>
              <a:t> – text file, transparent, doesn't pixelate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dirty="0"/>
              <a:t>and many others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404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Formats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3600" dirty="0"/>
              <a:t>What image formats are there?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          </a:t>
            </a:r>
            <a:r>
              <a:rPr lang="en-GB" sz="3200" dirty="0"/>
              <a:t> – 24-bit, photos, lossy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        </a:t>
            </a:r>
            <a:r>
              <a:rPr lang="en-GB" sz="3200" dirty="0"/>
              <a:t> – 24-bit, photos, transparent, lossless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        </a:t>
            </a:r>
            <a:r>
              <a:rPr lang="en-GB" sz="3200" dirty="0"/>
              <a:t> – 8-bit, clip art, transparent, lossless compression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b="1" dirty="0"/>
              <a:t>        </a:t>
            </a:r>
            <a:r>
              <a:rPr lang="en-GB" sz="3200" dirty="0"/>
              <a:t> – text file, transparent, doesn't pixelate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GB" sz="3200" dirty="0"/>
              <a:t>and many others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848603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E41D2-91CB-2721-6406-DA9065BB9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Image Formats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A4633AB-47DD-7E21-9D8F-3ABE1A03D9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6353060"/>
              </p:ext>
            </p:extLst>
          </p:nvPr>
        </p:nvGraphicFramePr>
        <p:xfrm>
          <a:off x="1893704" y="1825625"/>
          <a:ext cx="8404592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7105">
                  <a:extLst>
                    <a:ext uri="{9D8B030D-6E8A-4147-A177-3AD203B41FA5}">
                      <a16:colId xmlns:a16="http://schemas.microsoft.com/office/drawing/2014/main" val="3765767710"/>
                    </a:ext>
                  </a:extLst>
                </a:gridCol>
                <a:gridCol w="1300480">
                  <a:extLst>
                    <a:ext uri="{9D8B030D-6E8A-4147-A177-3AD203B41FA5}">
                      <a16:colId xmlns:a16="http://schemas.microsoft.com/office/drawing/2014/main" val="290135046"/>
                    </a:ext>
                  </a:extLst>
                </a:gridCol>
                <a:gridCol w="2175955">
                  <a:extLst>
                    <a:ext uri="{9D8B030D-6E8A-4147-A177-3AD203B41FA5}">
                      <a16:colId xmlns:a16="http://schemas.microsoft.com/office/drawing/2014/main" val="1472625426"/>
                    </a:ext>
                  </a:extLst>
                </a:gridCol>
                <a:gridCol w="2226119">
                  <a:extLst>
                    <a:ext uri="{9D8B030D-6E8A-4147-A177-3AD203B41FA5}">
                      <a16:colId xmlns:a16="http://schemas.microsoft.com/office/drawing/2014/main" val="4203558427"/>
                    </a:ext>
                  </a:extLst>
                </a:gridCol>
                <a:gridCol w="1734933">
                  <a:extLst>
                    <a:ext uri="{9D8B030D-6E8A-4147-A177-3AD203B41FA5}">
                      <a16:colId xmlns:a16="http://schemas.microsoft.com/office/drawing/2014/main" val="7909416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Colour</a:t>
                      </a:r>
                    </a:p>
                    <a:p>
                      <a:pPr algn="ctr"/>
                      <a:r>
                        <a:rPr lang="en-GB" sz="2800" dirty="0"/>
                        <a:t>Depth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Compression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Transparency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Typical</a:t>
                      </a:r>
                    </a:p>
                    <a:p>
                      <a:pPr algn="ctr"/>
                      <a:r>
                        <a:rPr lang="en-GB" sz="2800" dirty="0"/>
                        <a:t>use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7667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jpeg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24-bit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Lossy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Photos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639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err="1"/>
                        <a:t>png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24-bit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Lossless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Photos /</a:t>
                      </a:r>
                    </a:p>
                    <a:p>
                      <a:r>
                        <a:rPr lang="en-GB" sz="2800" dirty="0"/>
                        <a:t>Graphics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1419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gif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8-bit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Lossless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Graphics / animation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0814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err="1"/>
                        <a:t>svg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24-bit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2800" dirty="0"/>
                        <a:t>Icons /</a:t>
                      </a:r>
                    </a:p>
                    <a:p>
                      <a:r>
                        <a:rPr lang="en-GB" sz="2800" dirty="0"/>
                        <a:t>Logos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8743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6351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and exemplify the use of binary to represent positive integers.</a:t>
            </a:r>
          </a:p>
          <a:p>
            <a:r>
              <a:rPr lang="en-GB" sz="3600" dirty="0"/>
              <a:t>Convert from binary to denary.</a:t>
            </a:r>
          </a:p>
          <a:p>
            <a:r>
              <a:rPr lang="en-GB" sz="3600" dirty="0"/>
              <a:t>Convert from denary to binary.</a:t>
            </a:r>
          </a:p>
        </p:txBody>
      </p:sp>
    </p:spTree>
    <p:extLst>
      <p:ext uri="{BB962C8B-B14F-4D97-AF65-F5344CB8AC3E}">
        <p14:creationId xmlns:p14="http://schemas.microsoft.com/office/powerpoint/2010/main" val="3248788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E41D2-91CB-2721-6406-DA9065BB9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Image Formats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A4633AB-47DD-7E21-9D8F-3ABE1A03D9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5182833"/>
              </p:ext>
            </p:extLst>
          </p:nvPr>
        </p:nvGraphicFramePr>
        <p:xfrm>
          <a:off x="1893704" y="1825625"/>
          <a:ext cx="8404592" cy="472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7105">
                  <a:extLst>
                    <a:ext uri="{9D8B030D-6E8A-4147-A177-3AD203B41FA5}">
                      <a16:colId xmlns:a16="http://schemas.microsoft.com/office/drawing/2014/main" val="3765767710"/>
                    </a:ext>
                  </a:extLst>
                </a:gridCol>
                <a:gridCol w="1300480">
                  <a:extLst>
                    <a:ext uri="{9D8B030D-6E8A-4147-A177-3AD203B41FA5}">
                      <a16:colId xmlns:a16="http://schemas.microsoft.com/office/drawing/2014/main" val="290135046"/>
                    </a:ext>
                  </a:extLst>
                </a:gridCol>
                <a:gridCol w="2175955">
                  <a:extLst>
                    <a:ext uri="{9D8B030D-6E8A-4147-A177-3AD203B41FA5}">
                      <a16:colId xmlns:a16="http://schemas.microsoft.com/office/drawing/2014/main" val="1472625426"/>
                    </a:ext>
                  </a:extLst>
                </a:gridCol>
                <a:gridCol w="2226119">
                  <a:extLst>
                    <a:ext uri="{9D8B030D-6E8A-4147-A177-3AD203B41FA5}">
                      <a16:colId xmlns:a16="http://schemas.microsoft.com/office/drawing/2014/main" val="4203558427"/>
                    </a:ext>
                  </a:extLst>
                </a:gridCol>
                <a:gridCol w="1734933">
                  <a:extLst>
                    <a:ext uri="{9D8B030D-6E8A-4147-A177-3AD203B41FA5}">
                      <a16:colId xmlns:a16="http://schemas.microsoft.com/office/drawing/2014/main" val="7909416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Colour</a:t>
                      </a:r>
                    </a:p>
                    <a:p>
                      <a:pPr algn="ctr"/>
                      <a:r>
                        <a:rPr lang="en-GB" sz="2800" dirty="0"/>
                        <a:t>Depth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Compression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Transparency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Typical</a:t>
                      </a:r>
                    </a:p>
                    <a:p>
                      <a:pPr algn="ctr"/>
                      <a:r>
                        <a:rPr lang="en-GB" sz="2800" dirty="0"/>
                        <a:t>use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7667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jpeg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639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err="1"/>
                        <a:t>png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1419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/>
                        <a:t>gif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0814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800" dirty="0" err="1"/>
                        <a:t>svg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8743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384730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AutoShape 2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altLang="en-US" dirty="0"/>
              <a:t>TBC - Vector Vs Bit-Mapped</a:t>
            </a:r>
          </a:p>
        </p:txBody>
      </p:sp>
      <p:sp>
        <p:nvSpPr>
          <p:cNvPr id="78851" name="AutoShap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>
            <a:normAutofit lnSpcReduction="10000"/>
          </a:bodyPr>
          <a:lstStyle/>
          <a:p>
            <a:pPr>
              <a:lnSpc>
                <a:spcPct val="80000"/>
              </a:lnSpc>
            </a:pPr>
            <a:r>
              <a:rPr lang="en-US" altLang="en-US"/>
              <a:t>Advantages of vector graphics (draw packages)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/>
          </a:p>
          <a:p>
            <a:pPr lvl="1">
              <a:lnSpc>
                <a:spcPct val="80000"/>
              </a:lnSpc>
            </a:pPr>
            <a:r>
              <a:rPr lang="en-US" altLang="en-US"/>
              <a:t>Images can be enlarged without losing resolution</a:t>
            </a:r>
          </a:p>
          <a:p>
            <a:pPr lvl="1">
              <a:lnSpc>
                <a:spcPct val="80000"/>
              </a:lnSpc>
            </a:pPr>
            <a:r>
              <a:rPr lang="en-US" altLang="en-US"/>
              <a:t>Objects can be edited by changing their attributes</a:t>
            </a:r>
          </a:p>
          <a:p>
            <a:pPr lvl="1">
              <a:lnSpc>
                <a:spcPct val="80000"/>
              </a:lnSpc>
            </a:pPr>
            <a:r>
              <a:rPr lang="en-US" altLang="en-US"/>
              <a:t>Objects can be layered on top/behind</a:t>
            </a:r>
          </a:p>
          <a:p>
            <a:pPr lvl="1">
              <a:lnSpc>
                <a:spcPct val="80000"/>
              </a:lnSpc>
            </a:pPr>
            <a:r>
              <a:rPr lang="en-US" altLang="en-US"/>
              <a:t>Images take up less disc space</a:t>
            </a:r>
          </a:p>
          <a:p>
            <a:pPr lvl="1">
              <a:lnSpc>
                <a:spcPct val="80000"/>
              </a:lnSpc>
            </a:pPr>
            <a:r>
              <a:rPr lang="en-US" altLang="en-US"/>
              <a:t>Ideal for drawing plans; use library of objects</a:t>
            </a:r>
          </a:p>
          <a:p>
            <a:pPr lvl="1">
              <a:lnSpc>
                <a:spcPct val="80000"/>
              </a:lnSpc>
            </a:pPr>
            <a:endParaRPr lang="en-US" altLang="en-US"/>
          </a:p>
          <a:p>
            <a:pPr>
              <a:lnSpc>
                <a:spcPct val="80000"/>
              </a:lnSpc>
            </a:pPr>
            <a:r>
              <a:rPr lang="en-US" altLang="en-US"/>
              <a:t>Advantages of bit-mapped graphics (paint packages)</a:t>
            </a:r>
          </a:p>
          <a:p>
            <a:pPr>
              <a:lnSpc>
                <a:spcPct val="80000"/>
              </a:lnSpc>
            </a:pPr>
            <a:endParaRPr lang="en-US" altLang="en-US"/>
          </a:p>
          <a:p>
            <a:pPr lvl="1">
              <a:lnSpc>
                <a:spcPct val="80000"/>
              </a:lnSpc>
            </a:pPr>
            <a:r>
              <a:rPr lang="en-US" altLang="en-US"/>
              <a:t>Each pixel can be altered</a:t>
            </a:r>
          </a:p>
          <a:p>
            <a:pPr lvl="1">
              <a:lnSpc>
                <a:spcPct val="80000"/>
              </a:lnSpc>
            </a:pPr>
            <a:r>
              <a:rPr lang="en-US" altLang="en-US"/>
              <a:t>More realistic when used for photos/real life</a:t>
            </a:r>
          </a:p>
        </p:txBody>
      </p:sp>
    </p:spTree>
    <p:extLst>
      <p:ext uri="{BB962C8B-B14F-4D97-AF65-F5344CB8AC3E}">
        <p14:creationId xmlns:p14="http://schemas.microsoft.com/office/powerpoint/2010/main" val="1230785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8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88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88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88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88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88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88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88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88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51" grpId="0" build="p" autoUpdateAnimBg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AutoShape 2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altLang="en-US" dirty="0"/>
              <a:t>TBC - Images</a:t>
            </a:r>
          </a:p>
        </p:txBody>
      </p:sp>
      <p:sp>
        <p:nvSpPr>
          <p:cNvPr id="80899" name="AutoShap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en-US" dirty="0"/>
              <a:t>Bit-Mapped				Vector graphic</a:t>
            </a:r>
          </a:p>
        </p:txBody>
      </p:sp>
    </p:spTree>
    <p:extLst>
      <p:ext uri="{BB962C8B-B14F-4D97-AF65-F5344CB8AC3E}">
        <p14:creationId xmlns:p14="http://schemas.microsoft.com/office/powerpoint/2010/main" val="40857662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Computer Structure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Computer Systems</a:t>
            </a:r>
          </a:p>
        </p:txBody>
      </p:sp>
    </p:spTree>
    <p:extLst>
      <p:ext uri="{BB962C8B-B14F-4D97-AF65-F5344CB8AC3E}">
        <p14:creationId xmlns:p14="http://schemas.microsoft.com/office/powerpoint/2010/main" val="373442353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Describe the purpose of the basic computer architecture components and how they are linked together:</a:t>
            </a:r>
          </a:p>
          <a:p>
            <a:pPr lvl="1"/>
            <a:r>
              <a:rPr lang="en-GB" sz="2800" dirty="0"/>
              <a:t>processor (registers, ALU, control unit)</a:t>
            </a:r>
          </a:p>
          <a:p>
            <a:pPr lvl="1"/>
            <a:r>
              <a:rPr lang="en-GB" sz="2800" dirty="0"/>
              <a:t>memory locations with unique addresses</a:t>
            </a:r>
          </a:p>
          <a:p>
            <a:pPr lvl="1"/>
            <a:r>
              <a:rPr lang="en-GB" sz="2800" dirty="0"/>
              <a:t>buses (data and address)</a:t>
            </a:r>
          </a:p>
          <a:p>
            <a:r>
              <a:rPr lang="en-GB" sz="3200" dirty="0"/>
              <a:t>Explain the need for interpreters and compilers to translate high-level program code to binary (machine code instructions).</a:t>
            </a:r>
          </a:p>
        </p:txBody>
      </p:sp>
    </p:spTree>
    <p:extLst>
      <p:ext uri="{BB962C8B-B14F-4D97-AF65-F5344CB8AC3E}">
        <p14:creationId xmlns:p14="http://schemas.microsoft.com/office/powerpoint/2010/main" val="339967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Computer Architecture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648301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Describe the purpose of the basic computer architecture components and how they are linked together:</a:t>
            </a:r>
          </a:p>
          <a:p>
            <a:pPr lvl="1"/>
            <a:r>
              <a:rPr lang="en-GB" sz="3200" dirty="0"/>
              <a:t>processor (registers, ALU, control unit)</a:t>
            </a:r>
          </a:p>
          <a:p>
            <a:pPr lvl="1"/>
            <a:r>
              <a:rPr lang="en-GB" sz="3200" dirty="0"/>
              <a:t>memory locations with unique addresses</a:t>
            </a:r>
          </a:p>
          <a:p>
            <a:pPr lvl="1"/>
            <a:r>
              <a:rPr lang="en-GB" sz="3200" dirty="0"/>
              <a:t>buses (data and address)</a:t>
            </a:r>
          </a:p>
        </p:txBody>
      </p:sp>
    </p:spTree>
    <p:extLst>
      <p:ext uri="{BB962C8B-B14F-4D97-AF65-F5344CB8AC3E}">
        <p14:creationId xmlns:p14="http://schemas.microsoft.com/office/powerpoint/2010/main" val="1187973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Revision: 5-Block Model</a:t>
            </a:r>
          </a:p>
        </p:txBody>
      </p:sp>
      <p:sp>
        <p:nvSpPr>
          <p:cNvPr id="6" name="Processor"/>
          <p:cNvSpPr/>
          <p:nvPr/>
        </p:nvSpPr>
        <p:spPr>
          <a:xfrm>
            <a:off x="5016000" y="3556090"/>
            <a:ext cx="2160000" cy="108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Processor</a:t>
            </a:r>
          </a:p>
        </p:txBody>
      </p:sp>
      <p:grpSp>
        <p:nvGrpSpPr>
          <p:cNvPr id="31" name="Input"/>
          <p:cNvGrpSpPr/>
          <p:nvPr/>
        </p:nvGrpSpPr>
        <p:grpSpPr>
          <a:xfrm>
            <a:off x="1224115" y="3466090"/>
            <a:ext cx="3791885" cy="1260000"/>
            <a:chOff x="1224115" y="3466090"/>
            <a:chExt cx="3791885" cy="1260000"/>
          </a:xfrm>
        </p:grpSpPr>
        <p:sp>
          <p:nvSpPr>
            <p:cNvPr id="4" name="Rounded Rectangle 3"/>
            <p:cNvSpPr/>
            <p:nvPr/>
          </p:nvSpPr>
          <p:spPr>
            <a:xfrm>
              <a:off x="1224115" y="3466090"/>
              <a:ext cx="2160000" cy="126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Input devices</a:t>
              </a:r>
            </a:p>
          </p:txBody>
        </p:sp>
        <p:cxnSp>
          <p:nvCxnSpPr>
            <p:cNvPr id="10" name="Straight Arrow Connector 9"/>
            <p:cNvCxnSpPr>
              <a:stCxn id="4" idx="3"/>
              <a:endCxn id="6" idx="1"/>
            </p:cNvCxnSpPr>
            <p:nvPr/>
          </p:nvCxnSpPr>
          <p:spPr>
            <a:xfrm>
              <a:off x="3384115" y="4096090"/>
              <a:ext cx="163188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Output"/>
          <p:cNvGrpSpPr/>
          <p:nvPr/>
        </p:nvGrpSpPr>
        <p:grpSpPr>
          <a:xfrm>
            <a:off x="7176000" y="3466090"/>
            <a:ext cx="3764205" cy="1260000"/>
            <a:chOff x="7176000" y="3466090"/>
            <a:chExt cx="3764205" cy="1260000"/>
          </a:xfrm>
        </p:grpSpPr>
        <p:sp>
          <p:nvSpPr>
            <p:cNvPr id="5" name="Rounded Rectangle 4"/>
            <p:cNvSpPr/>
            <p:nvPr/>
          </p:nvSpPr>
          <p:spPr>
            <a:xfrm>
              <a:off x="8780205" y="3466090"/>
              <a:ext cx="2160000" cy="126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Output devices</a:t>
              </a:r>
            </a:p>
          </p:txBody>
        </p:sp>
        <p:cxnSp>
          <p:nvCxnSpPr>
            <p:cNvPr id="13" name="Straight Arrow Connector 12"/>
            <p:cNvCxnSpPr>
              <a:stCxn id="6" idx="3"/>
              <a:endCxn id="5" idx="1"/>
            </p:cNvCxnSpPr>
            <p:nvPr/>
          </p:nvCxnSpPr>
          <p:spPr>
            <a:xfrm>
              <a:off x="7176000" y="4096090"/>
              <a:ext cx="160420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Storage"/>
          <p:cNvGrpSpPr/>
          <p:nvPr/>
        </p:nvGrpSpPr>
        <p:grpSpPr>
          <a:xfrm>
            <a:off x="5016000" y="4665586"/>
            <a:ext cx="2160000" cy="1835906"/>
            <a:chOff x="5002160" y="4665586"/>
            <a:chExt cx="2160000" cy="1835906"/>
          </a:xfrm>
        </p:grpSpPr>
        <p:sp>
          <p:nvSpPr>
            <p:cNvPr id="7" name="Rounded Rectangle 6"/>
            <p:cNvSpPr/>
            <p:nvPr/>
          </p:nvSpPr>
          <p:spPr>
            <a:xfrm>
              <a:off x="5002160" y="5421492"/>
              <a:ext cx="2160000" cy="10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Storage devices</a:t>
              </a: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V="1">
              <a:off x="5544115" y="4665586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6551922" y="4665586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Memory"/>
          <p:cNvGrpSpPr/>
          <p:nvPr/>
        </p:nvGrpSpPr>
        <p:grpSpPr>
          <a:xfrm>
            <a:off x="5016000" y="1690688"/>
            <a:ext cx="2160000" cy="1829445"/>
            <a:chOff x="5002160" y="1690688"/>
            <a:chExt cx="2160000" cy="1829445"/>
          </a:xfrm>
        </p:grpSpPr>
        <p:sp>
          <p:nvSpPr>
            <p:cNvPr id="8" name="Rounded Rectangle 7"/>
            <p:cNvSpPr/>
            <p:nvPr/>
          </p:nvSpPr>
          <p:spPr>
            <a:xfrm>
              <a:off x="5002160" y="1690688"/>
              <a:ext cx="2160000" cy="10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Memory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5544115" y="2800133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6551922" y="2800133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N5 Box"/>
          <p:cNvSpPr/>
          <p:nvPr/>
        </p:nvSpPr>
        <p:spPr>
          <a:xfrm>
            <a:off x="4639160" y="1478567"/>
            <a:ext cx="2913681" cy="3363132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2" name="N5 Arrow"/>
          <p:cNvGrpSpPr/>
          <p:nvPr/>
        </p:nvGrpSpPr>
        <p:grpSpPr>
          <a:xfrm>
            <a:off x="7655210" y="2626107"/>
            <a:ext cx="1626056" cy="646331"/>
            <a:chOff x="7655210" y="1783626"/>
            <a:chExt cx="1626056" cy="646331"/>
          </a:xfrm>
        </p:grpSpPr>
        <p:sp>
          <p:nvSpPr>
            <p:cNvPr id="9" name="Left Arrow 8"/>
            <p:cNvSpPr/>
            <p:nvPr/>
          </p:nvSpPr>
          <p:spPr>
            <a:xfrm>
              <a:off x="7655210" y="1810957"/>
              <a:ext cx="806824" cy="59167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564403" y="1783626"/>
              <a:ext cx="7168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600" b="1" dirty="0">
                  <a:solidFill>
                    <a:srgbClr val="7030A0"/>
                  </a:solidFill>
                </a:rPr>
                <a:t>N5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758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Revision: 5-Block Model</a:t>
            </a:r>
          </a:p>
        </p:txBody>
      </p:sp>
      <p:sp>
        <p:nvSpPr>
          <p:cNvPr id="6" name="Processor"/>
          <p:cNvSpPr/>
          <p:nvPr/>
        </p:nvSpPr>
        <p:spPr>
          <a:xfrm>
            <a:off x="5016000" y="3556090"/>
            <a:ext cx="2160000" cy="108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grpSp>
        <p:nvGrpSpPr>
          <p:cNvPr id="31" name="Input"/>
          <p:cNvGrpSpPr/>
          <p:nvPr/>
        </p:nvGrpSpPr>
        <p:grpSpPr>
          <a:xfrm>
            <a:off x="1224115" y="3466090"/>
            <a:ext cx="3791885" cy="1260000"/>
            <a:chOff x="1224115" y="3466090"/>
            <a:chExt cx="3791885" cy="1260000"/>
          </a:xfrm>
        </p:grpSpPr>
        <p:sp>
          <p:nvSpPr>
            <p:cNvPr id="4" name="Rounded Rectangle 3"/>
            <p:cNvSpPr/>
            <p:nvPr/>
          </p:nvSpPr>
          <p:spPr>
            <a:xfrm>
              <a:off x="1224115" y="3466090"/>
              <a:ext cx="2160000" cy="126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Arrow Connector 9"/>
            <p:cNvCxnSpPr>
              <a:stCxn id="4" idx="3"/>
              <a:endCxn id="6" idx="1"/>
            </p:cNvCxnSpPr>
            <p:nvPr/>
          </p:nvCxnSpPr>
          <p:spPr>
            <a:xfrm>
              <a:off x="3384115" y="4096090"/>
              <a:ext cx="163188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Output"/>
          <p:cNvGrpSpPr/>
          <p:nvPr/>
        </p:nvGrpSpPr>
        <p:grpSpPr>
          <a:xfrm>
            <a:off x="7176000" y="3466090"/>
            <a:ext cx="3764205" cy="1260000"/>
            <a:chOff x="7176000" y="3466090"/>
            <a:chExt cx="3764205" cy="1260000"/>
          </a:xfrm>
        </p:grpSpPr>
        <p:sp>
          <p:nvSpPr>
            <p:cNvPr id="5" name="Rounded Rectangle 4"/>
            <p:cNvSpPr/>
            <p:nvPr/>
          </p:nvSpPr>
          <p:spPr>
            <a:xfrm>
              <a:off x="8780205" y="3466090"/>
              <a:ext cx="2160000" cy="126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Straight Arrow Connector 12"/>
            <p:cNvCxnSpPr>
              <a:stCxn id="6" idx="3"/>
              <a:endCxn id="5" idx="1"/>
            </p:cNvCxnSpPr>
            <p:nvPr/>
          </p:nvCxnSpPr>
          <p:spPr>
            <a:xfrm>
              <a:off x="7176000" y="4096090"/>
              <a:ext cx="1604205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Storage"/>
          <p:cNvGrpSpPr/>
          <p:nvPr/>
        </p:nvGrpSpPr>
        <p:grpSpPr>
          <a:xfrm>
            <a:off x="5016000" y="4665586"/>
            <a:ext cx="2160000" cy="1835906"/>
            <a:chOff x="5002160" y="4665586"/>
            <a:chExt cx="2160000" cy="1835906"/>
          </a:xfrm>
        </p:grpSpPr>
        <p:sp>
          <p:nvSpPr>
            <p:cNvPr id="7" name="Rounded Rectangle 6"/>
            <p:cNvSpPr/>
            <p:nvPr/>
          </p:nvSpPr>
          <p:spPr>
            <a:xfrm>
              <a:off x="5002160" y="5421492"/>
              <a:ext cx="2160000" cy="10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V="1">
              <a:off x="5544115" y="4665586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6551922" y="4665586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Memory"/>
          <p:cNvGrpSpPr/>
          <p:nvPr/>
        </p:nvGrpSpPr>
        <p:grpSpPr>
          <a:xfrm>
            <a:off x="5016000" y="1690688"/>
            <a:ext cx="2160000" cy="1829445"/>
            <a:chOff x="5002160" y="1690688"/>
            <a:chExt cx="2160000" cy="1829445"/>
          </a:xfrm>
        </p:grpSpPr>
        <p:sp>
          <p:nvSpPr>
            <p:cNvPr id="8" name="Rounded Rectangle 7"/>
            <p:cNvSpPr/>
            <p:nvPr/>
          </p:nvSpPr>
          <p:spPr>
            <a:xfrm>
              <a:off x="5002160" y="1690688"/>
              <a:ext cx="2160000" cy="10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5544115" y="2800133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6551922" y="2800133"/>
              <a:ext cx="0" cy="720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N5 Box"/>
          <p:cNvSpPr/>
          <p:nvPr/>
        </p:nvSpPr>
        <p:spPr>
          <a:xfrm>
            <a:off x="4639160" y="1478567"/>
            <a:ext cx="2913681" cy="3363132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Left Arrow 8"/>
          <p:cNvSpPr/>
          <p:nvPr/>
        </p:nvSpPr>
        <p:spPr>
          <a:xfrm>
            <a:off x="7655210" y="1810957"/>
            <a:ext cx="806824" cy="59167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178202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492480" y="1453686"/>
            <a:ext cx="7344696" cy="5183088"/>
          </a:xfrm>
          <a:prstGeom prst="roundRect">
            <a:avLst/>
          </a:prstGeom>
          <a:solidFill>
            <a:srgbClr val="FFC00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2952347" y="169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Arithmetic &amp; Logic Unit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952347" y="421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Control Unit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6567947" y="1690688"/>
            <a:ext cx="2880000" cy="4680000"/>
            <a:chOff x="6567947" y="1690688"/>
            <a:chExt cx="2880000" cy="4680000"/>
          </a:xfrm>
        </p:grpSpPr>
        <p:sp>
          <p:nvSpPr>
            <p:cNvPr id="5" name="Rounded Rectangle 4"/>
            <p:cNvSpPr/>
            <p:nvPr/>
          </p:nvSpPr>
          <p:spPr>
            <a:xfrm>
              <a:off x="6567947" y="1690688"/>
              <a:ext cx="2880000" cy="46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567947" y="5176684"/>
              <a:ext cx="2880000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Registers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567947" y="244823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67947" y="302686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567947" y="36055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567947" y="418413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567947" y="476276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567947" y="534140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436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Denary (Base 10)</a:t>
            </a:r>
          </a:p>
        </p:txBody>
      </p:sp>
      <p:sp>
        <p:nvSpPr>
          <p:cNvPr id="6" name="Rectangle 5"/>
          <p:cNvSpPr/>
          <p:nvPr/>
        </p:nvSpPr>
        <p:spPr>
          <a:xfrm>
            <a:off x="3394719" y="3052263"/>
            <a:ext cx="1080000" cy="641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1000</a:t>
            </a:r>
          </a:p>
        </p:txBody>
      </p:sp>
      <p:sp>
        <p:nvSpPr>
          <p:cNvPr id="7" name="Rectangle 6"/>
          <p:cNvSpPr/>
          <p:nvPr/>
        </p:nvSpPr>
        <p:spPr>
          <a:xfrm>
            <a:off x="4474078" y="3052262"/>
            <a:ext cx="1080000" cy="641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100</a:t>
            </a:r>
          </a:p>
        </p:txBody>
      </p:sp>
      <p:sp>
        <p:nvSpPr>
          <p:cNvPr id="8" name="Rectangle 7"/>
          <p:cNvSpPr/>
          <p:nvPr/>
        </p:nvSpPr>
        <p:spPr>
          <a:xfrm>
            <a:off x="5557922" y="3052262"/>
            <a:ext cx="1080000" cy="6415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9" name="Rectangle 8"/>
          <p:cNvSpPr/>
          <p:nvPr/>
        </p:nvSpPr>
        <p:spPr>
          <a:xfrm>
            <a:off x="6635359" y="3052261"/>
            <a:ext cx="1080000" cy="6415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</a:t>
            </a:r>
            <a:endParaRPr lang="en-GB" sz="60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9471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74078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557922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63535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6249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Place determines the value of a digit</a:t>
            </a:r>
          </a:p>
        </p:txBody>
      </p:sp>
      <p:sp>
        <p:nvSpPr>
          <p:cNvPr id="16" name="Line Callout 2 (No Border) 15"/>
          <p:cNvSpPr/>
          <p:nvPr/>
        </p:nvSpPr>
        <p:spPr>
          <a:xfrm>
            <a:off x="1555669" y="5599349"/>
            <a:ext cx="1300950" cy="428119"/>
          </a:xfrm>
          <a:prstGeom prst="callout2">
            <a:avLst>
              <a:gd name="adj1" fmla="val 49785"/>
              <a:gd name="adj2" fmla="val 101961"/>
              <a:gd name="adj3" fmla="val 49162"/>
              <a:gd name="adj4" fmla="val 136877"/>
              <a:gd name="adj5" fmla="val -219972"/>
              <a:gd name="adj6" fmla="val 174971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4000" b="1" dirty="0">
                <a:solidFill>
                  <a:srgbClr val="FF0000"/>
                </a:solidFill>
              </a:rPr>
              <a:t>7000</a:t>
            </a:r>
            <a:endParaRPr lang="en-GB" sz="3200" b="1" dirty="0">
              <a:solidFill>
                <a:srgbClr val="FF0000"/>
              </a:solidFill>
            </a:endParaRPr>
          </a:p>
        </p:txBody>
      </p:sp>
      <p:sp>
        <p:nvSpPr>
          <p:cNvPr id="17" name="Line Callout 2 (No Border) 16"/>
          <p:cNvSpPr/>
          <p:nvPr/>
        </p:nvSpPr>
        <p:spPr>
          <a:xfrm>
            <a:off x="7165933" y="5578017"/>
            <a:ext cx="1053885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-200554"/>
              <a:gd name="adj6" fmla="val -93616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FF0000"/>
                </a:solidFill>
              </a:rPr>
              <a:t>70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AB7868-75DE-078F-680A-6C4B0775C318}"/>
              </a:ext>
            </a:extLst>
          </p:cNvPr>
          <p:cNvSpPr/>
          <p:nvPr/>
        </p:nvSpPr>
        <p:spPr>
          <a:xfrm>
            <a:off x="7179844" y="4419030"/>
            <a:ext cx="540000" cy="3887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10</a:t>
            </a:r>
            <a:endParaRPr lang="en-GB" sz="6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Line Callout 2 (No Border) 16">
            <a:extLst>
              <a:ext uri="{FF2B5EF4-FFF2-40B4-BE49-F238E27FC236}">
                <a16:creationId xmlns:a16="http://schemas.microsoft.com/office/drawing/2014/main" id="{DD7B4D6B-C754-4D23-8F01-6A802DBA9EC4}"/>
              </a:ext>
            </a:extLst>
          </p:cNvPr>
          <p:cNvSpPr/>
          <p:nvPr/>
        </p:nvSpPr>
        <p:spPr>
          <a:xfrm>
            <a:off x="9021665" y="3969579"/>
            <a:ext cx="1234230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121660"/>
              <a:gd name="adj6" fmla="val -112294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7030A0"/>
                </a:solidFill>
              </a:rPr>
              <a:t>Base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DEDE04-C0DD-4CEA-A06C-19A0ABFB45BF}"/>
              </a:ext>
            </a:extLst>
          </p:cNvPr>
          <p:cNvSpPr/>
          <p:nvPr/>
        </p:nvSpPr>
        <p:spPr>
          <a:xfrm>
            <a:off x="3394719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10</a:t>
            </a:r>
            <a:r>
              <a:rPr lang="en-GB" sz="2800" b="1" baseline="300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39FD609-13C3-463E-B00D-84B6452A14B9}"/>
              </a:ext>
            </a:extLst>
          </p:cNvPr>
          <p:cNvSpPr/>
          <p:nvPr/>
        </p:nvSpPr>
        <p:spPr>
          <a:xfrm>
            <a:off x="4474078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10</a:t>
            </a:r>
            <a:r>
              <a:rPr lang="en-GB" sz="2800" b="1" baseline="30000" dirty="0">
                <a:solidFill>
                  <a:srgbClr val="FF0000"/>
                </a:solidFill>
              </a:rPr>
              <a:t>2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7D362C-474B-4255-9429-14F66B3BC74A}"/>
              </a:ext>
            </a:extLst>
          </p:cNvPr>
          <p:cNvSpPr/>
          <p:nvPr/>
        </p:nvSpPr>
        <p:spPr>
          <a:xfrm>
            <a:off x="5557922" y="2613857"/>
            <a:ext cx="1080000" cy="641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10</a:t>
            </a:r>
            <a:r>
              <a:rPr lang="en-GB" sz="2800" b="1" baseline="30000" dirty="0">
                <a:solidFill>
                  <a:srgbClr val="FF0000"/>
                </a:solidFill>
              </a:rPr>
              <a:t>1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7507EA-ECF0-4FD0-8ADC-3C8BB684326A}"/>
              </a:ext>
            </a:extLst>
          </p:cNvPr>
          <p:cNvSpPr/>
          <p:nvPr/>
        </p:nvSpPr>
        <p:spPr>
          <a:xfrm>
            <a:off x="6635359" y="2614544"/>
            <a:ext cx="1080000" cy="6402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rgbClr val="7030A0"/>
                </a:solidFill>
              </a:rPr>
              <a:t>10</a:t>
            </a:r>
            <a:r>
              <a:rPr lang="en-GB" sz="2800" b="1" baseline="30000" dirty="0">
                <a:solidFill>
                  <a:srgbClr val="FF0000"/>
                </a:solidFill>
              </a:rPr>
              <a:t>0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25" name="Line Callout 2 (No Border) 16">
            <a:extLst>
              <a:ext uri="{FF2B5EF4-FFF2-40B4-BE49-F238E27FC236}">
                <a16:creationId xmlns:a16="http://schemas.microsoft.com/office/drawing/2014/main" id="{9C02B399-FCDF-4554-9CE1-8BC3C9545B2B}"/>
              </a:ext>
            </a:extLst>
          </p:cNvPr>
          <p:cNvSpPr/>
          <p:nvPr/>
        </p:nvSpPr>
        <p:spPr>
          <a:xfrm>
            <a:off x="9021665" y="3969578"/>
            <a:ext cx="1234230" cy="449451"/>
          </a:xfrm>
          <a:prstGeom prst="callout2">
            <a:avLst>
              <a:gd name="adj1" fmla="val 52610"/>
              <a:gd name="adj2" fmla="val 736"/>
              <a:gd name="adj3" fmla="val 53401"/>
              <a:gd name="adj4" fmla="val -34694"/>
              <a:gd name="adj5" fmla="val -196677"/>
              <a:gd name="adj6" fmla="val -138345"/>
            </a:avLst>
          </a:prstGeom>
          <a:noFill/>
          <a:ln w="57150">
            <a:solidFill>
              <a:srgbClr val="7030A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 dirty="0">
                <a:solidFill>
                  <a:srgbClr val="7030A0"/>
                </a:solidFill>
              </a:rPr>
              <a:t>Base</a:t>
            </a:r>
          </a:p>
        </p:txBody>
      </p:sp>
    </p:spTree>
    <p:extLst>
      <p:ext uri="{BB962C8B-B14F-4D97-AF65-F5344CB8AC3E}">
        <p14:creationId xmlns:p14="http://schemas.microsoft.com/office/powerpoint/2010/main" val="124784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6" grpId="0" animBg="1"/>
      <p:bldP spid="17" grpId="0" animBg="1"/>
      <p:bldP spid="4" grpId="0"/>
      <p:bldP spid="19" grpId="0" animBg="1"/>
      <p:bldP spid="21" grpId="0"/>
      <p:bldP spid="22" grpId="0"/>
      <p:bldP spid="23" grpId="0"/>
      <p:bldP spid="24" grpId="0"/>
      <p:bldP spid="25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492480" y="1453686"/>
            <a:ext cx="7344696" cy="5183088"/>
          </a:xfrm>
          <a:prstGeom prst="roundRect">
            <a:avLst/>
          </a:prstGeom>
          <a:solidFill>
            <a:srgbClr val="FFC00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2952347" y="169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952347" y="421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6567947" y="1690688"/>
            <a:ext cx="2880000" cy="4680000"/>
            <a:chOff x="6567947" y="1690688"/>
            <a:chExt cx="2880000" cy="4680000"/>
          </a:xfrm>
        </p:grpSpPr>
        <p:sp>
          <p:nvSpPr>
            <p:cNvPr id="5" name="Rounded Rectangle 4"/>
            <p:cNvSpPr/>
            <p:nvPr/>
          </p:nvSpPr>
          <p:spPr>
            <a:xfrm>
              <a:off x="6567947" y="1690688"/>
              <a:ext cx="2880000" cy="46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567947" y="5176684"/>
              <a:ext cx="2880000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567947" y="244823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67947" y="302686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567947" y="36055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567947" y="418413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567947" y="476276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567947" y="534140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8970625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ALU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838200" y="1676562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Arithmetic &amp; Logic Unit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96000" y="1676562"/>
            <a:ext cx="485261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Arithmetic: +, -, ×, ÷</a:t>
            </a:r>
          </a:p>
          <a:p>
            <a:endParaRPr lang="en-GB" sz="3600" dirty="0"/>
          </a:p>
          <a:p>
            <a:r>
              <a:rPr lang="en-GB" sz="3600" dirty="0"/>
              <a:t>Logic: AND, OR, NOT</a:t>
            </a:r>
          </a:p>
          <a:p>
            <a:endParaRPr lang="en-GB" sz="3600" dirty="0"/>
          </a:p>
          <a:p>
            <a:r>
              <a:rPr lang="en-GB" sz="3600" dirty="0"/>
              <a:t>Comparison: ==, !=, &gt;, &lt;=</a:t>
            </a:r>
          </a:p>
        </p:txBody>
      </p:sp>
    </p:spTree>
    <p:extLst>
      <p:ext uri="{BB962C8B-B14F-4D97-AF65-F5344CB8AC3E}">
        <p14:creationId xmlns:p14="http://schemas.microsoft.com/office/powerpoint/2010/main" val="407560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8" grpId="0" build="p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ALU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838200" y="1676562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Arithmetic &amp; Logic Unit</a:t>
            </a:r>
          </a:p>
        </p:txBody>
      </p:sp>
    </p:spTree>
    <p:extLst>
      <p:ext uri="{BB962C8B-B14F-4D97-AF65-F5344CB8AC3E}">
        <p14:creationId xmlns:p14="http://schemas.microsoft.com/office/powerpoint/2010/main" val="110047647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CU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838200" y="169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Control Unit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96000" y="1676562"/>
            <a:ext cx="525060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Fetch data and instructions</a:t>
            </a:r>
          </a:p>
          <a:p>
            <a:endParaRPr lang="en-GB" sz="3600" dirty="0"/>
          </a:p>
          <a:p>
            <a:r>
              <a:rPr lang="en-GB" sz="3600" dirty="0"/>
              <a:t>Execute instructions</a:t>
            </a:r>
          </a:p>
          <a:p>
            <a:endParaRPr lang="en-GB" sz="3600" dirty="0"/>
          </a:p>
          <a:p>
            <a:r>
              <a:rPr lang="en-GB" sz="3600" dirty="0"/>
              <a:t>Clock</a:t>
            </a:r>
          </a:p>
        </p:txBody>
      </p:sp>
    </p:spTree>
    <p:extLst>
      <p:ext uri="{BB962C8B-B14F-4D97-AF65-F5344CB8AC3E}">
        <p14:creationId xmlns:p14="http://schemas.microsoft.com/office/powerpoint/2010/main" val="2406517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6" grpId="0" build="p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CU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838200" y="1690688"/>
            <a:ext cx="2880000" cy="21600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Control Unit</a:t>
            </a:r>
          </a:p>
        </p:txBody>
      </p:sp>
    </p:spTree>
    <p:extLst>
      <p:ext uri="{BB962C8B-B14F-4D97-AF65-F5344CB8AC3E}">
        <p14:creationId xmlns:p14="http://schemas.microsoft.com/office/powerpoint/2010/main" val="262062618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Registers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838200" y="1690688"/>
            <a:ext cx="2880000" cy="4680000"/>
            <a:chOff x="6567947" y="1690688"/>
            <a:chExt cx="2880000" cy="4680000"/>
          </a:xfrm>
        </p:grpSpPr>
        <p:sp>
          <p:nvSpPr>
            <p:cNvPr id="5" name="Rounded Rectangle 4"/>
            <p:cNvSpPr/>
            <p:nvPr/>
          </p:nvSpPr>
          <p:spPr>
            <a:xfrm>
              <a:off x="6567947" y="1690688"/>
              <a:ext cx="2880000" cy="46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567947" y="5176684"/>
              <a:ext cx="2880000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Registers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567947" y="244823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67947" y="302686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567947" y="36055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567947" y="418413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567947" y="476276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567947" y="534140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6096000" y="1676562"/>
            <a:ext cx="430130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Data for ALU</a:t>
            </a:r>
          </a:p>
          <a:p>
            <a:endParaRPr lang="en-GB" sz="3600" dirty="0"/>
          </a:p>
          <a:p>
            <a:r>
              <a:rPr lang="en-GB" sz="3600" dirty="0"/>
              <a:t>Results from ALU</a:t>
            </a:r>
          </a:p>
          <a:p>
            <a:endParaRPr lang="en-GB" sz="3600" dirty="0"/>
          </a:p>
          <a:p>
            <a:r>
              <a:rPr lang="en-GB" sz="3600" dirty="0"/>
              <a:t>Current instruction</a:t>
            </a:r>
          </a:p>
          <a:p>
            <a:endParaRPr lang="en-GB" sz="3600" dirty="0"/>
          </a:p>
          <a:p>
            <a:r>
              <a:rPr lang="en-GB" sz="3600" dirty="0"/>
              <a:t>Next memory address</a:t>
            </a:r>
          </a:p>
        </p:txBody>
      </p:sp>
    </p:spTree>
    <p:extLst>
      <p:ext uri="{BB962C8B-B14F-4D97-AF65-F5344CB8AC3E}">
        <p14:creationId xmlns:p14="http://schemas.microsoft.com/office/powerpoint/2010/main" val="2392780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- Registers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838200" y="1690688"/>
            <a:ext cx="2880000" cy="4680000"/>
            <a:chOff x="6567947" y="1690688"/>
            <a:chExt cx="2880000" cy="4680000"/>
          </a:xfrm>
        </p:grpSpPr>
        <p:sp>
          <p:nvSpPr>
            <p:cNvPr id="5" name="Rounded Rectangle 4"/>
            <p:cNvSpPr/>
            <p:nvPr/>
          </p:nvSpPr>
          <p:spPr>
            <a:xfrm>
              <a:off x="6567947" y="1690688"/>
              <a:ext cx="2880000" cy="468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567947" y="5176684"/>
              <a:ext cx="2880000" cy="1194004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Registers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567947" y="244823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67947" y="302686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567947" y="36055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567947" y="418413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567947" y="476276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567947" y="534140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851297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Processor and Memory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804" y="1690688"/>
            <a:ext cx="7770393" cy="5167312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3771900" y="1866899"/>
            <a:ext cx="2272027" cy="1123951"/>
            <a:chOff x="3771900" y="1866899"/>
            <a:chExt cx="2272027" cy="1123951"/>
          </a:xfrm>
        </p:grpSpPr>
        <p:cxnSp>
          <p:nvCxnSpPr>
            <p:cNvPr id="11" name="Straight Arrow Connector 10"/>
            <p:cNvCxnSpPr>
              <a:stCxn id="7" idx="1"/>
            </p:cNvCxnSpPr>
            <p:nvPr/>
          </p:nvCxnSpPr>
          <p:spPr>
            <a:xfrm flipH="1">
              <a:off x="3771900" y="2136899"/>
              <a:ext cx="796027" cy="853951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ounded Rectangle 6"/>
            <p:cNvSpPr/>
            <p:nvPr/>
          </p:nvSpPr>
          <p:spPr>
            <a:xfrm>
              <a:off x="4567927" y="1866899"/>
              <a:ext cx="1476000" cy="540000"/>
            </a:xfrm>
            <a:prstGeom prst="roundRect">
              <a:avLst/>
            </a:prstGeom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/>
                <a:t>Processor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743700" y="1866899"/>
            <a:ext cx="3000375" cy="1123951"/>
            <a:chOff x="6743700" y="1866899"/>
            <a:chExt cx="3000375" cy="1123951"/>
          </a:xfrm>
        </p:grpSpPr>
        <p:cxnSp>
          <p:nvCxnSpPr>
            <p:cNvPr id="13" name="Straight Arrow Connector 12"/>
            <p:cNvCxnSpPr>
              <a:stCxn id="6" idx="1"/>
            </p:cNvCxnSpPr>
            <p:nvPr/>
          </p:nvCxnSpPr>
          <p:spPr>
            <a:xfrm flipH="1">
              <a:off x="6743700" y="2136899"/>
              <a:ext cx="1657350" cy="853951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ounded Rectangle 5"/>
            <p:cNvSpPr/>
            <p:nvPr/>
          </p:nvSpPr>
          <p:spPr>
            <a:xfrm>
              <a:off x="8401050" y="1866899"/>
              <a:ext cx="1343025" cy="540000"/>
            </a:xfrm>
            <a:prstGeom prst="roundRect">
              <a:avLst/>
            </a:prstGeom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/>
                <a:t>Memory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1691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Width of Data Bus</a:t>
            </a:r>
          </a:p>
        </p:txBody>
      </p:sp>
      <p:grpSp>
        <p:nvGrpSpPr>
          <p:cNvPr id="15" name="1 byte"/>
          <p:cNvGrpSpPr/>
          <p:nvPr/>
        </p:nvGrpSpPr>
        <p:grpSpPr>
          <a:xfrm>
            <a:off x="4742481" y="1766811"/>
            <a:ext cx="2160000" cy="1640238"/>
            <a:chOff x="1177871" y="2138766"/>
            <a:chExt cx="2160000" cy="1640238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7871" y="213876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7871" y="237308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177871" y="260740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177871" y="284172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77871" y="307604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1177871" y="331036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177871" y="354468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177871" y="3779004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4717659" y="3641367"/>
            <a:ext cx="22096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rgbClr val="7030A0"/>
                </a:solidFill>
              </a:rPr>
              <a:t>8-bits (byte)</a:t>
            </a:r>
          </a:p>
        </p:txBody>
      </p:sp>
      <p:grpSp>
        <p:nvGrpSpPr>
          <p:cNvPr id="34" name="2 bytes"/>
          <p:cNvGrpSpPr/>
          <p:nvPr/>
        </p:nvGrpSpPr>
        <p:grpSpPr>
          <a:xfrm>
            <a:off x="8134027" y="1766811"/>
            <a:ext cx="2160000" cy="3514794"/>
            <a:chOff x="4569417" y="2138766"/>
            <a:chExt cx="2160000" cy="3514794"/>
          </a:xfrm>
        </p:grpSpPr>
        <p:grpSp>
          <p:nvGrpSpPr>
            <p:cNvPr id="16" name="1 byte"/>
            <p:cNvGrpSpPr/>
            <p:nvPr/>
          </p:nvGrpSpPr>
          <p:grpSpPr>
            <a:xfrm>
              <a:off x="4569417" y="2138766"/>
              <a:ext cx="2160000" cy="1640238"/>
              <a:chOff x="1177871" y="2138766"/>
              <a:chExt cx="2160000" cy="1640238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>
                <a:off x="1177871" y="21387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1177871" y="23730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1177871" y="260740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1177871" y="284172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1177871" y="307604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1177871" y="33103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1177871" y="35446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1177871" y="3779004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1 byte"/>
            <p:cNvGrpSpPr/>
            <p:nvPr/>
          </p:nvGrpSpPr>
          <p:grpSpPr>
            <a:xfrm>
              <a:off x="4569417" y="4013322"/>
              <a:ext cx="2160000" cy="1640238"/>
              <a:chOff x="1177871" y="2138766"/>
              <a:chExt cx="2160000" cy="1640238"/>
            </a:xfrm>
          </p:grpSpPr>
          <p:cxnSp>
            <p:nvCxnSpPr>
              <p:cNvPr id="26" name="Straight Connector 25"/>
              <p:cNvCxnSpPr/>
              <p:nvPr/>
            </p:nvCxnSpPr>
            <p:spPr>
              <a:xfrm>
                <a:off x="1177871" y="21387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1177871" y="23730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1177871" y="260740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177871" y="284172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177871" y="307604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77871" y="33103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1177871" y="35446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1177871" y="3779004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5" name="TextBox 34"/>
          <p:cNvSpPr txBox="1"/>
          <p:nvPr/>
        </p:nvSpPr>
        <p:spPr>
          <a:xfrm>
            <a:off x="7944993" y="5515923"/>
            <a:ext cx="25380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rgbClr val="7030A0"/>
                </a:solidFill>
              </a:rPr>
              <a:t>16-bits (word)</a:t>
            </a:r>
          </a:p>
        </p:txBody>
      </p:sp>
      <p:grpSp>
        <p:nvGrpSpPr>
          <p:cNvPr id="45" name="1 nibble"/>
          <p:cNvGrpSpPr/>
          <p:nvPr/>
        </p:nvGrpSpPr>
        <p:grpSpPr>
          <a:xfrm>
            <a:off x="1350935" y="1766811"/>
            <a:ext cx="2160000" cy="702960"/>
            <a:chOff x="1350935" y="1983783"/>
            <a:chExt cx="2160000" cy="702960"/>
          </a:xfrm>
        </p:grpSpPr>
        <p:cxnSp>
          <p:nvCxnSpPr>
            <p:cNvPr id="37" name="Straight Connector 36"/>
            <p:cNvCxnSpPr/>
            <p:nvPr/>
          </p:nvCxnSpPr>
          <p:spPr>
            <a:xfrm>
              <a:off x="1350935" y="198378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1350935" y="221810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1350935" y="245242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1350935" y="268674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TextBox 45"/>
          <p:cNvSpPr txBox="1"/>
          <p:nvPr/>
        </p:nvSpPr>
        <p:spPr>
          <a:xfrm>
            <a:off x="1174822" y="2704091"/>
            <a:ext cx="25122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rgbClr val="7030A0"/>
                </a:solidFill>
              </a:rPr>
              <a:t>4-bits (nibble)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E8EEF30-0388-45AA-922A-2D0BC9915729}"/>
              </a:ext>
            </a:extLst>
          </p:cNvPr>
          <p:cNvSpPr txBox="1"/>
          <p:nvPr/>
        </p:nvSpPr>
        <p:spPr>
          <a:xfrm>
            <a:off x="2279094" y="6143465"/>
            <a:ext cx="76338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solidFill>
                  <a:srgbClr val="7030A0"/>
                </a:solidFill>
              </a:rPr>
              <a:t>Generally: Wider bus </a:t>
            </a:r>
            <a:r>
              <a:rPr lang="en-GB" sz="3200" dirty="0">
                <a:solidFill>
                  <a:srgbClr val="7030A0"/>
                </a:solidFill>
                <a:sym typeface="Symbol"/>
              </a:rPr>
              <a:t> Faster computer</a:t>
            </a:r>
            <a:endParaRPr lang="en-GB" sz="3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900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5" grpId="0"/>
      <p:bldP spid="46" grpId="0"/>
      <p:bldP spid="47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Width of Data Bus</a:t>
            </a:r>
          </a:p>
        </p:txBody>
      </p:sp>
      <p:grpSp>
        <p:nvGrpSpPr>
          <p:cNvPr id="15" name="1 byte"/>
          <p:cNvGrpSpPr/>
          <p:nvPr/>
        </p:nvGrpSpPr>
        <p:grpSpPr>
          <a:xfrm>
            <a:off x="4742481" y="1766811"/>
            <a:ext cx="2160000" cy="1640238"/>
            <a:chOff x="1177871" y="2138766"/>
            <a:chExt cx="2160000" cy="1640238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1177871" y="213876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177871" y="237308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177871" y="260740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177871" y="284172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77871" y="307604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1177871" y="331036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177871" y="3544686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177871" y="3779004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2 bytes"/>
          <p:cNvGrpSpPr/>
          <p:nvPr/>
        </p:nvGrpSpPr>
        <p:grpSpPr>
          <a:xfrm>
            <a:off x="8134027" y="1766811"/>
            <a:ext cx="2160000" cy="3514794"/>
            <a:chOff x="4569417" y="2138766"/>
            <a:chExt cx="2160000" cy="3514794"/>
          </a:xfrm>
        </p:grpSpPr>
        <p:grpSp>
          <p:nvGrpSpPr>
            <p:cNvPr id="16" name="1 byte"/>
            <p:cNvGrpSpPr/>
            <p:nvPr/>
          </p:nvGrpSpPr>
          <p:grpSpPr>
            <a:xfrm>
              <a:off x="4569417" y="2138766"/>
              <a:ext cx="2160000" cy="1640238"/>
              <a:chOff x="1177871" y="2138766"/>
              <a:chExt cx="2160000" cy="1640238"/>
            </a:xfrm>
          </p:grpSpPr>
          <p:cxnSp>
            <p:nvCxnSpPr>
              <p:cNvPr id="17" name="Straight Connector 16"/>
              <p:cNvCxnSpPr/>
              <p:nvPr/>
            </p:nvCxnSpPr>
            <p:spPr>
              <a:xfrm>
                <a:off x="1177871" y="21387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1177871" y="23730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1177871" y="260740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1177871" y="284172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1177871" y="307604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1177871" y="33103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1177871" y="35446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1177871" y="3779004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1 byte"/>
            <p:cNvGrpSpPr/>
            <p:nvPr/>
          </p:nvGrpSpPr>
          <p:grpSpPr>
            <a:xfrm>
              <a:off x="4569417" y="4013322"/>
              <a:ext cx="2160000" cy="1640238"/>
              <a:chOff x="1177871" y="2138766"/>
              <a:chExt cx="2160000" cy="1640238"/>
            </a:xfrm>
          </p:grpSpPr>
          <p:cxnSp>
            <p:nvCxnSpPr>
              <p:cNvPr id="26" name="Straight Connector 25"/>
              <p:cNvCxnSpPr/>
              <p:nvPr/>
            </p:nvCxnSpPr>
            <p:spPr>
              <a:xfrm>
                <a:off x="1177871" y="21387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1177871" y="23730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1177871" y="260740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1177871" y="284172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1177871" y="307604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1177871" y="331036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1177871" y="3544686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1177871" y="3779004"/>
                <a:ext cx="2160000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5" name="1 nibble"/>
          <p:cNvGrpSpPr/>
          <p:nvPr/>
        </p:nvGrpSpPr>
        <p:grpSpPr>
          <a:xfrm>
            <a:off x="1350935" y="1766811"/>
            <a:ext cx="2160000" cy="702960"/>
            <a:chOff x="1350935" y="1983783"/>
            <a:chExt cx="2160000" cy="702960"/>
          </a:xfrm>
        </p:grpSpPr>
        <p:cxnSp>
          <p:nvCxnSpPr>
            <p:cNvPr id="37" name="Straight Connector 36"/>
            <p:cNvCxnSpPr/>
            <p:nvPr/>
          </p:nvCxnSpPr>
          <p:spPr>
            <a:xfrm>
              <a:off x="1350935" y="198378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1350935" y="221810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1350935" y="245242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1350935" y="2686743"/>
              <a:ext cx="2160000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62529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Denary (Base 10)</a:t>
            </a:r>
          </a:p>
        </p:txBody>
      </p:sp>
      <p:sp>
        <p:nvSpPr>
          <p:cNvPr id="6" name="Rectangle 5"/>
          <p:cNvSpPr/>
          <p:nvPr/>
        </p:nvSpPr>
        <p:spPr>
          <a:xfrm>
            <a:off x="3394719" y="3052263"/>
            <a:ext cx="1080000" cy="6415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1000</a:t>
            </a:r>
          </a:p>
        </p:txBody>
      </p:sp>
      <p:sp>
        <p:nvSpPr>
          <p:cNvPr id="7" name="Rectangle 6"/>
          <p:cNvSpPr/>
          <p:nvPr/>
        </p:nvSpPr>
        <p:spPr>
          <a:xfrm>
            <a:off x="4474078" y="3052262"/>
            <a:ext cx="1080000" cy="6415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100</a:t>
            </a:r>
          </a:p>
        </p:txBody>
      </p:sp>
      <p:sp>
        <p:nvSpPr>
          <p:cNvPr id="8" name="Rectangle 7"/>
          <p:cNvSpPr/>
          <p:nvPr/>
        </p:nvSpPr>
        <p:spPr>
          <a:xfrm>
            <a:off x="5557922" y="3052262"/>
            <a:ext cx="1080000" cy="6415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9" name="Rectangle 8"/>
          <p:cNvSpPr/>
          <p:nvPr/>
        </p:nvSpPr>
        <p:spPr>
          <a:xfrm>
            <a:off x="6635359" y="3052261"/>
            <a:ext cx="1080000" cy="6415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b="1" dirty="0">
                <a:solidFill>
                  <a:schemeClr val="tx1"/>
                </a:solidFill>
              </a:rPr>
              <a:t>1</a:t>
            </a:r>
            <a:endParaRPr lang="en-GB" sz="6000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39471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74078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557922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635359" y="368860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000" b="1" dirty="0">
                <a:solidFill>
                  <a:schemeClr val="accent5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855" y="1859885"/>
            <a:ext cx="6249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Place determines the value of a digit</a:t>
            </a:r>
          </a:p>
        </p:txBody>
      </p:sp>
    </p:spTree>
    <p:extLst>
      <p:ext uri="{BB962C8B-B14F-4D97-AF65-F5344CB8AC3E}">
        <p14:creationId xmlns:p14="http://schemas.microsoft.com/office/powerpoint/2010/main" val="408582208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Memory &amp; Buses</a:t>
            </a:r>
          </a:p>
        </p:txBody>
      </p:sp>
      <p:grpSp>
        <p:nvGrpSpPr>
          <p:cNvPr id="39" name="CPU"/>
          <p:cNvGrpSpPr/>
          <p:nvPr/>
        </p:nvGrpSpPr>
        <p:grpSpPr>
          <a:xfrm>
            <a:off x="516194" y="1951221"/>
            <a:ext cx="4680000" cy="3960000"/>
            <a:chOff x="516194" y="1951221"/>
            <a:chExt cx="4680000" cy="3960000"/>
          </a:xfrm>
        </p:grpSpPr>
        <p:grpSp>
          <p:nvGrpSpPr>
            <p:cNvPr id="17" name="Group 16"/>
            <p:cNvGrpSpPr/>
            <p:nvPr/>
          </p:nvGrpSpPr>
          <p:grpSpPr>
            <a:xfrm>
              <a:off x="516194" y="1951221"/>
              <a:ext cx="4680000" cy="3960000"/>
              <a:chOff x="6567947" y="1690688"/>
              <a:chExt cx="2880000" cy="4680000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6567947" y="1690688"/>
                <a:ext cx="2880000" cy="4680000"/>
              </a:xfrm>
              <a:prstGeom prst="roundRect">
                <a:avLst/>
              </a:prstGeom>
              <a:solidFill>
                <a:srgbClr val="FFC00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6567947" y="5176684"/>
                <a:ext cx="2880000" cy="1194004"/>
              </a:xfrm>
              <a:prstGeom prst="roundRect">
                <a:avLst/>
              </a:prstGeom>
              <a:no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Processor</a:t>
                </a: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838200" y="2516597"/>
              <a:ext cx="4050039" cy="2520000"/>
              <a:chOff x="838200" y="1690688"/>
              <a:chExt cx="4050039" cy="2520000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838200" y="1690688"/>
                <a:ext cx="1440000" cy="1080000"/>
              </a:xfrm>
              <a:prstGeom prst="roundRect">
                <a:avLst/>
              </a:prstGeom>
              <a:solidFill>
                <a:schemeClr val="bg1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ALU</a:t>
                </a:r>
              </a:p>
            </p:txBody>
          </p:sp>
          <p:sp>
            <p:nvSpPr>
              <p:cNvPr id="4" name="Rounded Rectangle 3"/>
              <p:cNvSpPr/>
              <p:nvPr/>
            </p:nvSpPr>
            <p:spPr>
              <a:xfrm>
                <a:off x="838200" y="3130688"/>
                <a:ext cx="1440000" cy="1080000"/>
              </a:xfrm>
              <a:prstGeom prst="roundRect">
                <a:avLst/>
              </a:prstGeom>
              <a:solidFill>
                <a:schemeClr val="bg1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CU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2728239" y="1690688"/>
                <a:ext cx="2160000" cy="2520000"/>
                <a:chOff x="6567947" y="1690688"/>
                <a:chExt cx="2880000" cy="4680000"/>
              </a:xfrm>
            </p:grpSpPr>
            <p:sp>
              <p:nvSpPr>
                <p:cNvPr id="5" name="Rounded Rectangle 4"/>
                <p:cNvSpPr/>
                <p:nvPr/>
              </p:nvSpPr>
              <p:spPr>
                <a:xfrm>
                  <a:off x="6567947" y="1690688"/>
                  <a:ext cx="2880000" cy="4680000"/>
                </a:xfrm>
                <a:prstGeom prst="roundRect">
                  <a:avLst/>
                </a:prstGeom>
                <a:solidFill>
                  <a:schemeClr val="bg1"/>
                </a:solidFill>
                <a:ln w="571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" name="Rounded Rectangle 5"/>
                <p:cNvSpPr/>
                <p:nvPr/>
              </p:nvSpPr>
              <p:spPr>
                <a:xfrm>
                  <a:off x="6567947" y="5176684"/>
                  <a:ext cx="2880000" cy="1194004"/>
                </a:xfrm>
                <a:prstGeom prst="roundRect">
                  <a:avLst/>
                </a:prstGeom>
                <a:no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3600" dirty="0">
                      <a:solidFill>
                        <a:schemeClr val="tx1"/>
                      </a:solidFill>
                    </a:rPr>
                    <a:t>Registers</a:t>
                  </a:r>
                </a:p>
              </p:txBody>
            </p:sp>
            <p:cxnSp>
              <p:nvCxnSpPr>
                <p:cNvPr id="8" name="Straight Connector 7"/>
                <p:cNvCxnSpPr/>
                <p:nvPr/>
              </p:nvCxnSpPr>
              <p:spPr>
                <a:xfrm>
                  <a:off x="6567947" y="2448234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Connector 8"/>
                <p:cNvCxnSpPr/>
                <p:nvPr/>
              </p:nvCxnSpPr>
              <p:spPr>
                <a:xfrm>
                  <a:off x="6567947" y="3026867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/>
                <p:cNvCxnSpPr/>
                <p:nvPr/>
              </p:nvCxnSpPr>
              <p:spPr>
                <a:xfrm>
                  <a:off x="6567947" y="3605500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/>
                <p:cNvCxnSpPr/>
                <p:nvPr/>
              </p:nvCxnSpPr>
              <p:spPr>
                <a:xfrm>
                  <a:off x="6567947" y="4184133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>
                  <a:off x="6567947" y="4762766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>
                  <a:off x="6567947" y="5341401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26" name="Address"/>
          <p:cNvSpPr/>
          <p:nvPr/>
        </p:nvSpPr>
        <p:spPr>
          <a:xfrm>
            <a:off x="5204601" y="2296172"/>
            <a:ext cx="342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Address bus</a:t>
            </a:r>
          </a:p>
        </p:txBody>
      </p:sp>
      <p:sp>
        <p:nvSpPr>
          <p:cNvPr id="27" name="Data"/>
          <p:cNvSpPr/>
          <p:nvPr/>
        </p:nvSpPr>
        <p:spPr>
          <a:xfrm>
            <a:off x="5204601" y="4731878"/>
            <a:ext cx="3420000" cy="7200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Data bus</a:t>
            </a:r>
          </a:p>
        </p:txBody>
      </p:sp>
      <p:grpSp>
        <p:nvGrpSpPr>
          <p:cNvPr id="46" name="Read"/>
          <p:cNvGrpSpPr/>
          <p:nvPr/>
        </p:nvGrpSpPr>
        <p:grpSpPr>
          <a:xfrm>
            <a:off x="5204600" y="3293339"/>
            <a:ext cx="3420000" cy="523220"/>
            <a:chOff x="5204600" y="3681337"/>
            <a:chExt cx="3420000" cy="523220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5204600" y="3739374"/>
              <a:ext cx="342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6793340" y="3681337"/>
              <a:ext cx="152490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Read line</a:t>
              </a:r>
            </a:p>
          </p:txBody>
        </p:sp>
      </p:grpSp>
      <p:grpSp>
        <p:nvGrpSpPr>
          <p:cNvPr id="45" name="Write"/>
          <p:cNvGrpSpPr/>
          <p:nvPr/>
        </p:nvGrpSpPr>
        <p:grpSpPr>
          <a:xfrm>
            <a:off x="5204600" y="4093726"/>
            <a:ext cx="3420000" cy="523220"/>
            <a:chOff x="5204600" y="4339418"/>
            <a:chExt cx="3420000" cy="52322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5204600" y="4413795"/>
              <a:ext cx="3420000" cy="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711651" y="4339418"/>
              <a:ext cx="16065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Write line</a:t>
              </a:r>
            </a:p>
          </p:txBody>
        </p:sp>
      </p:grpSp>
      <p:grpSp>
        <p:nvGrpSpPr>
          <p:cNvPr id="54" name="RAM"/>
          <p:cNvGrpSpPr/>
          <p:nvPr/>
        </p:nvGrpSpPr>
        <p:grpSpPr>
          <a:xfrm>
            <a:off x="8624600" y="881400"/>
            <a:ext cx="2881600" cy="5400000"/>
            <a:chOff x="8624600" y="881400"/>
            <a:chExt cx="2881600" cy="5400000"/>
          </a:xfrm>
        </p:grpSpPr>
        <p:sp>
          <p:nvSpPr>
            <p:cNvPr id="31" name="Rounded Rectangle 30"/>
            <p:cNvSpPr/>
            <p:nvPr/>
          </p:nvSpPr>
          <p:spPr>
            <a:xfrm>
              <a:off x="8626200" y="881400"/>
              <a:ext cx="2880000" cy="540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8626200" y="5566810"/>
              <a:ext cx="2880000" cy="714590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Memory</a:t>
              </a:r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8624600" y="168929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624600" y="2382792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8624600" y="307629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8624600" y="376979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8624600" y="4463298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8624600" y="51568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8624600" y="203604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8624600" y="272954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8624600" y="1342539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8624600" y="3423045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8624600" y="411654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8624600" y="4810049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8624600" y="550355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Data 5"/>
          <p:cNvSpPr txBox="1"/>
          <p:nvPr/>
        </p:nvSpPr>
        <p:spPr>
          <a:xfrm>
            <a:off x="3247829" y="3826068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11011011</a:t>
            </a:r>
          </a:p>
        </p:txBody>
      </p:sp>
      <p:sp>
        <p:nvSpPr>
          <p:cNvPr id="58" name="Data 3"/>
          <p:cNvSpPr txBox="1"/>
          <p:nvPr/>
        </p:nvSpPr>
        <p:spPr>
          <a:xfrm>
            <a:off x="9504190" y="2734298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11011011</a:t>
            </a:r>
          </a:p>
        </p:txBody>
      </p:sp>
      <p:sp>
        <p:nvSpPr>
          <p:cNvPr id="59" name="Data 1"/>
          <p:cNvSpPr txBox="1"/>
          <p:nvPr/>
        </p:nvSpPr>
        <p:spPr>
          <a:xfrm>
            <a:off x="3247829" y="254779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01110010</a:t>
            </a:r>
          </a:p>
        </p:txBody>
      </p:sp>
      <p:sp>
        <p:nvSpPr>
          <p:cNvPr id="60" name="Data 2"/>
          <p:cNvSpPr txBox="1"/>
          <p:nvPr/>
        </p:nvSpPr>
        <p:spPr>
          <a:xfrm>
            <a:off x="7197425" y="2165318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01110010</a:t>
            </a:r>
          </a:p>
        </p:txBody>
      </p:sp>
      <p:sp>
        <p:nvSpPr>
          <p:cNvPr id="61" name="Data 4"/>
          <p:cNvSpPr txBox="1"/>
          <p:nvPr/>
        </p:nvSpPr>
        <p:spPr>
          <a:xfrm>
            <a:off x="5535590" y="4625383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11011011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F2AE022-CD77-40CB-9F31-F5E644F373FC}"/>
              </a:ext>
            </a:extLst>
          </p:cNvPr>
          <p:cNvSpPr/>
          <p:nvPr/>
        </p:nvSpPr>
        <p:spPr>
          <a:xfrm>
            <a:off x="6793340" y="1959267"/>
            <a:ext cx="468000" cy="468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0049154-BDB7-40D9-B0C5-6312B1B47B0C}"/>
              </a:ext>
            </a:extLst>
          </p:cNvPr>
          <p:cNvSpPr/>
          <p:nvPr/>
        </p:nvSpPr>
        <p:spPr>
          <a:xfrm>
            <a:off x="6390029" y="3404333"/>
            <a:ext cx="468000" cy="468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552D992-7740-400E-B47A-A7CCE6D26554}"/>
              </a:ext>
            </a:extLst>
          </p:cNvPr>
          <p:cNvSpPr/>
          <p:nvPr/>
        </p:nvSpPr>
        <p:spPr>
          <a:xfrm>
            <a:off x="5603304" y="5324373"/>
            <a:ext cx="468000" cy="468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b="1" dirty="0">
                <a:solidFill>
                  <a:srgbClr val="FF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7474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5" presetClass="emph" presetSubtype="0" repeatCount="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55" grpId="0"/>
      <p:bldP spid="58" grpId="0"/>
      <p:bldP spid="59" grpId="0"/>
      <p:bldP spid="60" grpId="0"/>
      <p:bldP spid="61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Memory &amp; Buses</a:t>
            </a:r>
          </a:p>
        </p:txBody>
      </p:sp>
      <p:grpSp>
        <p:nvGrpSpPr>
          <p:cNvPr id="39" name="CPU"/>
          <p:cNvGrpSpPr/>
          <p:nvPr/>
        </p:nvGrpSpPr>
        <p:grpSpPr>
          <a:xfrm>
            <a:off x="516194" y="1951221"/>
            <a:ext cx="4680000" cy="3960000"/>
            <a:chOff x="516194" y="1951221"/>
            <a:chExt cx="4680000" cy="3960000"/>
          </a:xfrm>
        </p:grpSpPr>
        <p:grpSp>
          <p:nvGrpSpPr>
            <p:cNvPr id="17" name="Group 16"/>
            <p:cNvGrpSpPr/>
            <p:nvPr/>
          </p:nvGrpSpPr>
          <p:grpSpPr>
            <a:xfrm>
              <a:off x="516194" y="1951221"/>
              <a:ext cx="4680000" cy="3960000"/>
              <a:chOff x="6567947" y="1690688"/>
              <a:chExt cx="2880000" cy="4680000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6567947" y="1690688"/>
                <a:ext cx="2880000" cy="4680000"/>
              </a:xfrm>
              <a:prstGeom prst="roundRect">
                <a:avLst/>
              </a:prstGeom>
              <a:solidFill>
                <a:srgbClr val="FFC00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3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6567947" y="5176684"/>
                <a:ext cx="2880000" cy="1194004"/>
              </a:xfrm>
              <a:prstGeom prst="roundRect">
                <a:avLst/>
              </a:prstGeom>
              <a:no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Processor</a:t>
                </a: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838200" y="2516597"/>
              <a:ext cx="4050039" cy="2520000"/>
              <a:chOff x="838200" y="1690688"/>
              <a:chExt cx="4050039" cy="2520000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838200" y="1690688"/>
                <a:ext cx="1440000" cy="1080000"/>
              </a:xfrm>
              <a:prstGeom prst="roundRect">
                <a:avLst/>
              </a:prstGeom>
              <a:solidFill>
                <a:schemeClr val="bg1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ALU</a:t>
                </a:r>
              </a:p>
            </p:txBody>
          </p:sp>
          <p:sp>
            <p:nvSpPr>
              <p:cNvPr id="4" name="Rounded Rectangle 3"/>
              <p:cNvSpPr/>
              <p:nvPr/>
            </p:nvSpPr>
            <p:spPr>
              <a:xfrm>
                <a:off x="838200" y="3130688"/>
                <a:ext cx="1440000" cy="1080000"/>
              </a:xfrm>
              <a:prstGeom prst="roundRect">
                <a:avLst/>
              </a:prstGeom>
              <a:solidFill>
                <a:schemeClr val="bg1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600" dirty="0">
                    <a:solidFill>
                      <a:schemeClr val="tx1"/>
                    </a:solidFill>
                  </a:rPr>
                  <a:t>CU</a:t>
                </a:r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2728239" y="1690688"/>
                <a:ext cx="2160000" cy="2520000"/>
                <a:chOff x="6567947" y="1690688"/>
                <a:chExt cx="2880000" cy="4680000"/>
              </a:xfrm>
            </p:grpSpPr>
            <p:sp>
              <p:nvSpPr>
                <p:cNvPr id="5" name="Rounded Rectangle 4"/>
                <p:cNvSpPr/>
                <p:nvPr/>
              </p:nvSpPr>
              <p:spPr>
                <a:xfrm>
                  <a:off x="6567947" y="1690688"/>
                  <a:ext cx="2880000" cy="4680000"/>
                </a:xfrm>
                <a:prstGeom prst="roundRect">
                  <a:avLst/>
                </a:prstGeom>
                <a:solidFill>
                  <a:schemeClr val="bg1"/>
                </a:solidFill>
                <a:ln w="571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3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" name="Rounded Rectangle 5"/>
                <p:cNvSpPr/>
                <p:nvPr/>
              </p:nvSpPr>
              <p:spPr>
                <a:xfrm>
                  <a:off x="6567947" y="5176684"/>
                  <a:ext cx="2880000" cy="1194004"/>
                </a:xfrm>
                <a:prstGeom prst="roundRect">
                  <a:avLst/>
                </a:prstGeom>
                <a:noFill/>
                <a:ln w="571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3600" dirty="0">
                      <a:solidFill>
                        <a:schemeClr val="tx1"/>
                      </a:solidFill>
                    </a:rPr>
                    <a:t>Registers</a:t>
                  </a:r>
                </a:p>
              </p:txBody>
            </p:sp>
            <p:cxnSp>
              <p:nvCxnSpPr>
                <p:cNvPr id="8" name="Straight Connector 7"/>
                <p:cNvCxnSpPr/>
                <p:nvPr/>
              </p:nvCxnSpPr>
              <p:spPr>
                <a:xfrm>
                  <a:off x="6567947" y="2448234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Connector 8"/>
                <p:cNvCxnSpPr/>
                <p:nvPr/>
              </p:nvCxnSpPr>
              <p:spPr>
                <a:xfrm>
                  <a:off x="6567947" y="3026867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/>
                <p:cNvCxnSpPr/>
                <p:nvPr/>
              </p:nvCxnSpPr>
              <p:spPr>
                <a:xfrm>
                  <a:off x="6567947" y="3605500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/>
                <p:cNvCxnSpPr/>
                <p:nvPr/>
              </p:nvCxnSpPr>
              <p:spPr>
                <a:xfrm>
                  <a:off x="6567947" y="4184133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/>
                <p:cNvCxnSpPr/>
                <p:nvPr/>
              </p:nvCxnSpPr>
              <p:spPr>
                <a:xfrm>
                  <a:off x="6567947" y="4762766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>
                  <a:off x="6567947" y="5341401"/>
                  <a:ext cx="2880000" cy="0"/>
                </a:xfrm>
                <a:prstGeom prst="line">
                  <a:avLst/>
                </a:prstGeom>
                <a:ln w="57150">
                  <a:solidFill>
                    <a:srgbClr val="41719C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26" name="Address"/>
          <p:cNvSpPr/>
          <p:nvPr/>
        </p:nvSpPr>
        <p:spPr>
          <a:xfrm>
            <a:off x="5204601" y="2296172"/>
            <a:ext cx="342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 dirty="0"/>
          </a:p>
        </p:txBody>
      </p:sp>
      <p:sp>
        <p:nvSpPr>
          <p:cNvPr id="27" name="Data"/>
          <p:cNvSpPr/>
          <p:nvPr/>
        </p:nvSpPr>
        <p:spPr>
          <a:xfrm>
            <a:off x="5204601" y="4731878"/>
            <a:ext cx="3420000" cy="7200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 dirty="0"/>
          </a:p>
        </p:txBody>
      </p:sp>
      <p:grpSp>
        <p:nvGrpSpPr>
          <p:cNvPr id="46" name="Read"/>
          <p:cNvGrpSpPr/>
          <p:nvPr/>
        </p:nvGrpSpPr>
        <p:grpSpPr>
          <a:xfrm>
            <a:off x="5204600" y="3293339"/>
            <a:ext cx="3420000" cy="523220"/>
            <a:chOff x="5204600" y="3681337"/>
            <a:chExt cx="3420000" cy="523220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5204600" y="3739374"/>
              <a:ext cx="342000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6793340" y="3681337"/>
              <a:ext cx="152490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Read line</a:t>
              </a:r>
            </a:p>
          </p:txBody>
        </p:sp>
      </p:grpSp>
      <p:grpSp>
        <p:nvGrpSpPr>
          <p:cNvPr id="45" name="Write"/>
          <p:cNvGrpSpPr/>
          <p:nvPr/>
        </p:nvGrpSpPr>
        <p:grpSpPr>
          <a:xfrm>
            <a:off x="5204600" y="4093726"/>
            <a:ext cx="3420000" cy="523220"/>
            <a:chOff x="5204600" y="4339418"/>
            <a:chExt cx="3420000" cy="52322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5204600" y="4413795"/>
              <a:ext cx="3420000" cy="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711651" y="4339418"/>
              <a:ext cx="16065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800" dirty="0"/>
                <a:t>Write line</a:t>
              </a:r>
            </a:p>
          </p:txBody>
        </p:sp>
      </p:grpSp>
      <p:grpSp>
        <p:nvGrpSpPr>
          <p:cNvPr id="54" name="RAM"/>
          <p:cNvGrpSpPr/>
          <p:nvPr/>
        </p:nvGrpSpPr>
        <p:grpSpPr>
          <a:xfrm>
            <a:off x="8624600" y="881400"/>
            <a:ext cx="2881600" cy="5400000"/>
            <a:chOff x="8624600" y="881400"/>
            <a:chExt cx="2881600" cy="5400000"/>
          </a:xfrm>
        </p:grpSpPr>
        <p:sp>
          <p:nvSpPr>
            <p:cNvPr id="31" name="Rounded Rectangle 30"/>
            <p:cNvSpPr/>
            <p:nvPr/>
          </p:nvSpPr>
          <p:spPr>
            <a:xfrm>
              <a:off x="8626200" y="881400"/>
              <a:ext cx="2880000" cy="5400000"/>
            </a:xfrm>
            <a:prstGeom prst="roundRect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3600" dirty="0">
                <a:solidFill>
                  <a:schemeClr val="tx1"/>
                </a:solidFill>
              </a:endParaRP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8626200" y="5566810"/>
              <a:ext cx="2880000" cy="714590"/>
            </a:xfrm>
            <a:prstGeom prst="roundRect">
              <a:avLst/>
            </a:prstGeom>
            <a:noFill/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600" dirty="0">
                  <a:solidFill>
                    <a:schemeClr val="tx1"/>
                  </a:solidFill>
                </a:rPr>
                <a:t>Memory</a:t>
              </a:r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8624600" y="168929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624600" y="2382792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8624600" y="3076294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8624600" y="3769796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8624600" y="4463298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8624600" y="5156800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8624600" y="2036041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8624600" y="272954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8624600" y="1342539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8624600" y="3423045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8624600" y="4116547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8624600" y="4810049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8624600" y="5503553"/>
              <a:ext cx="2880000" cy="0"/>
            </a:xfrm>
            <a:prstGeom prst="line">
              <a:avLst/>
            </a:prstGeom>
            <a:ln w="57150">
              <a:solidFill>
                <a:srgbClr val="4171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19925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Hierarchy of storage - TBC / redrawn</a:t>
            </a:r>
          </a:p>
        </p:txBody>
      </p:sp>
      <p:pic>
        <p:nvPicPr>
          <p:cNvPr id="4" name="Picture 16" descr="mem-hierarchy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80041" y="1825625"/>
            <a:ext cx="6031917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215907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Interpreters and Compilers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315465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Explain the need for interpreters and compilers to translate high-level program code to binary (machine code instructions).</a:t>
            </a:r>
          </a:p>
        </p:txBody>
      </p:sp>
    </p:spTree>
    <p:extLst>
      <p:ext uri="{BB962C8B-B14F-4D97-AF65-F5344CB8AC3E}">
        <p14:creationId xmlns:p14="http://schemas.microsoft.com/office/powerpoint/2010/main" val="71256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Understood?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Humans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50000"/>
              </a:lnSpc>
              <a:spcAft>
                <a:spcPct val="0"/>
              </a:spcAft>
              <a:buNone/>
            </a:pPr>
            <a:r>
              <a:rPr lang="en-US" altLang="en-US" dirty="0">
                <a:solidFill>
                  <a:srgbClr val="B2B2B2"/>
                </a:solidFill>
                <a:latin typeface="Consolas" panose="020B0609020204030204" pitchFamily="49" charset="0"/>
              </a:rPr>
              <a:t>1 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name = </a:t>
            </a:r>
            <a:r>
              <a:rPr lang="en-US" altLang="en-US" dirty="0">
                <a:solidFill>
                  <a:srgbClr val="0086B3"/>
                </a:solidFill>
                <a:latin typeface="Consolas" panose="020B0609020204030204" pitchFamily="49" charset="0"/>
              </a:rPr>
              <a:t>input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en-US" dirty="0">
                <a:solidFill>
                  <a:srgbClr val="183691"/>
                </a:solidFill>
                <a:latin typeface="Consolas" panose="020B0609020204030204" pitchFamily="49" charset="0"/>
              </a:rPr>
              <a:t>"Name? "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lvl="0" indent="0" eaLnBrk="0" fontAlgn="base" hangingPunct="0">
              <a:lnSpc>
                <a:spcPct val="150000"/>
              </a:lnSpc>
              <a:spcAft>
                <a:spcPct val="0"/>
              </a:spcAft>
              <a:buNone/>
            </a:pPr>
            <a:r>
              <a:rPr lang="en-US" altLang="en-US" dirty="0">
                <a:solidFill>
                  <a:srgbClr val="B2B2B2"/>
                </a:solidFill>
                <a:latin typeface="Consolas" panose="020B0609020204030204" pitchFamily="49" charset="0"/>
              </a:rPr>
              <a:t>2 </a:t>
            </a:r>
            <a:r>
              <a:rPr lang="en-US" altLang="en-US" dirty="0">
                <a:solidFill>
                  <a:srgbClr val="A71D5D"/>
                </a:solidFill>
                <a:latin typeface="Consolas" panose="020B0609020204030204" pitchFamily="49" charset="0"/>
              </a:rPr>
              <a:t>print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en-US" dirty="0">
                <a:solidFill>
                  <a:srgbClr val="183691"/>
                </a:solidFill>
                <a:latin typeface="Consolas" panose="020B0609020204030204" pitchFamily="49" charset="0"/>
              </a:rPr>
              <a:t>"Hello "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name)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Computers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/>
              <a:t>100101110100101010101010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/>
              <a:t>010101010100010111101010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71880" y="4872967"/>
            <a:ext cx="40668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600" b="1" dirty="0">
                <a:solidFill>
                  <a:srgbClr val="7030A0"/>
                </a:solidFill>
              </a:rPr>
              <a:t>High Level Language</a:t>
            </a:r>
          </a:p>
          <a:p>
            <a:pPr algn="ctr"/>
            <a:r>
              <a:rPr lang="en-GB" sz="3600" b="1" dirty="0">
                <a:solidFill>
                  <a:srgbClr val="7030A0"/>
                </a:solidFill>
              </a:rPr>
              <a:t>(Python)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77231" y="4872966"/>
            <a:ext cx="39731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600" b="1" dirty="0">
                <a:solidFill>
                  <a:srgbClr val="7030A0"/>
                </a:solidFill>
              </a:rPr>
              <a:t>Low Level Language</a:t>
            </a:r>
          </a:p>
          <a:p>
            <a:pPr algn="ctr"/>
            <a:r>
              <a:rPr lang="en-GB" sz="3600" b="1" dirty="0">
                <a:solidFill>
                  <a:srgbClr val="7030A0"/>
                </a:solidFill>
              </a:rPr>
              <a:t>(Machine Code)</a:t>
            </a:r>
          </a:p>
        </p:txBody>
      </p:sp>
    </p:spTree>
    <p:extLst>
      <p:ext uri="{BB962C8B-B14F-4D97-AF65-F5344CB8AC3E}">
        <p14:creationId xmlns:p14="http://schemas.microsoft.com/office/powerpoint/2010/main" val="217071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  <p:bldP spid="5" grpId="0" build="p"/>
      <p:bldP spid="6" grpId="0" uiExpand="1" build="p"/>
      <p:bldP spid="7" grpId="0"/>
      <p:bldP spid="8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Understood?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Humans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50000"/>
              </a:lnSpc>
              <a:spcAft>
                <a:spcPct val="0"/>
              </a:spcAft>
              <a:buNone/>
            </a:pPr>
            <a:r>
              <a:rPr lang="en-US" altLang="en-US" dirty="0">
                <a:solidFill>
                  <a:srgbClr val="B2B2B2"/>
                </a:solidFill>
                <a:latin typeface="Consolas" panose="020B0609020204030204" pitchFamily="49" charset="0"/>
              </a:rPr>
              <a:t>1 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name = </a:t>
            </a:r>
            <a:r>
              <a:rPr lang="en-US" altLang="en-US" dirty="0">
                <a:solidFill>
                  <a:srgbClr val="0086B3"/>
                </a:solidFill>
                <a:latin typeface="Consolas" panose="020B0609020204030204" pitchFamily="49" charset="0"/>
              </a:rPr>
              <a:t>input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en-US" dirty="0">
                <a:solidFill>
                  <a:srgbClr val="183691"/>
                </a:solidFill>
                <a:latin typeface="Consolas" panose="020B0609020204030204" pitchFamily="49" charset="0"/>
              </a:rPr>
              <a:t>"Name? "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lvl="0" indent="0" eaLnBrk="0" fontAlgn="base" hangingPunct="0">
              <a:lnSpc>
                <a:spcPct val="150000"/>
              </a:lnSpc>
              <a:spcAft>
                <a:spcPct val="0"/>
              </a:spcAft>
              <a:buNone/>
            </a:pPr>
            <a:r>
              <a:rPr lang="en-US" altLang="en-US" dirty="0">
                <a:solidFill>
                  <a:srgbClr val="B2B2B2"/>
                </a:solidFill>
                <a:latin typeface="Consolas" panose="020B0609020204030204" pitchFamily="49" charset="0"/>
              </a:rPr>
              <a:t>2 </a:t>
            </a:r>
            <a:r>
              <a:rPr lang="en-US" altLang="en-US" dirty="0">
                <a:solidFill>
                  <a:srgbClr val="A71D5D"/>
                </a:solidFill>
                <a:latin typeface="Consolas" panose="020B0609020204030204" pitchFamily="49" charset="0"/>
              </a:rPr>
              <a:t>print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en-US" dirty="0">
                <a:solidFill>
                  <a:srgbClr val="183691"/>
                </a:solidFill>
                <a:latin typeface="Consolas" panose="020B0609020204030204" pitchFamily="49" charset="0"/>
              </a:rPr>
              <a:t>"Hello "</a:t>
            </a:r>
            <a:r>
              <a:rPr lang="en-US" alt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name)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Computers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/>
              <a:t>100101110100101010101010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/>
              <a:t>010101010100010111101010</a:t>
            </a:r>
          </a:p>
        </p:txBody>
      </p:sp>
    </p:spTree>
    <p:extLst>
      <p:ext uri="{BB962C8B-B14F-4D97-AF65-F5344CB8AC3E}">
        <p14:creationId xmlns:p14="http://schemas.microsoft.com/office/powerpoint/2010/main" val="41641579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Interpreter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349433" y="921166"/>
            <a:ext cx="3600000" cy="1080000"/>
          </a:xfrm>
          <a:prstGeom prst="roundRect">
            <a:avLst/>
          </a:pr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Source code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349433" y="2691666"/>
            <a:ext cx="3600000" cy="1258351"/>
          </a:xfrm>
          <a:custGeom>
            <a:avLst/>
            <a:gdLst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3569996 w 3780000"/>
              <a:gd name="connsiteY2" fmla="*/ 0 h 1260000"/>
              <a:gd name="connsiteX3" fmla="*/ 3780000 w 3780000"/>
              <a:gd name="connsiteY3" fmla="*/ 210004 h 1260000"/>
              <a:gd name="connsiteX4" fmla="*/ 3780000 w 3780000"/>
              <a:gd name="connsiteY4" fmla="*/ 1049996 h 1260000"/>
              <a:gd name="connsiteX5" fmla="*/ 3569996 w 3780000"/>
              <a:gd name="connsiteY5" fmla="*/ 1260000 h 1260000"/>
              <a:gd name="connsiteX6" fmla="*/ 210004 w 3780000"/>
              <a:gd name="connsiteY6" fmla="*/ 1260000 h 1260000"/>
              <a:gd name="connsiteX7" fmla="*/ 0 w 3780000"/>
              <a:gd name="connsiteY7" fmla="*/ 1049996 h 1260000"/>
              <a:gd name="connsiteX8" fmla="*/ 0 w 3780000"/>
              <a:gd name="connsiteY8" fmla="*/ 210004 h 1260000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1068011 w 3780000"/>
              <a:gd name="connsiteY6" fmla="*/ 1261651 h 1261651"/>
              <a:gd name="connsiteX7" fmla="*/ 210004 w 3780000"/>
              <a:gd name="connsiteY7" fmla="*/ 1260000 h 1261651"/>
              <a:gd name="connsiteX8" fmla="*/ 0 w 3780000"/>
              <a:gd name="connsiteY8" fmla="*/ 1049996 h 1261651"/>
              <a:gd name="connsiteX9" fmla="*/ 0 w 3780000"/>
              <a:gd name="connsiteY9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2599928 w 3780000"/>
              <a:gd name="connsiteY6" fmla="*/ 1261651 h 1261651"/>
              <a:gd name="connsiteX7" fmla="*/ 1068011 w 3780000"/>
              <a:gd name="connsiteY7" fmla="*/ 1261651 h 1261651"/>
              <a:gd name="connsiteX8" fmla="*/ 210004 w 3780000"/>
              <a:gd name="connsiteY8" fmla="*/ 1260000 h 1261651"/>
              <a:gd name="connsiteX9" fmla="*/ 0 w 3780000"/>
              <a:gd name="connsiteY9" fmla="*/ 1049996 h 1261651"/>
              <a:gd name="connsiteX10" fmla="*/ 0 w 3780000"/>
              <a:gd name="connsiteY10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2599928 w 3780000"/>
              <a:gd name="connsiteY7" fmla="*/ 1261651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3017758 w 3780000"/>
              <a:gd name="connsiteY7" fmla="*/ 1253173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756861 w 3780000"/>
              <a:gd name="connsiteY8" fmla="*/ 1257412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210004 w 3780000"/>
              <a:gd name="connsiteY8" fmla="*/ 1260000 h 1260000"/>
              <a:gd name="connsiteX9" fmla="*/ 0 w 3780000"/>
              <a:gd name="connsiteY9" fmla="*/ 1049996 h 1260000"/>
              <a:gd name="connsiteX10" fmla="*/ 0 w 3780000"/>
              <a:gd name="connsiteY10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210004 w 3780000"/>
              <a:gd name="connsiteY7" fmla="*/ 1260000 h 1260000"/>
              <a:gd name="connsiteX8" fmla="*/ 0 w 3780000"/>
              <a:gd name="connsiteY8" fmla="*/ 1049996 h 1260000"/>
              <a:gd name="connsiteX9" fmla="*/ 0 w 3780000"/>
              <a:gd name="connsiteY9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1864030 w 3780000"/>
              <a:gd name="connsiteY7" fmla="*/ 1259683 h 1260000"/>
              <a:gd name="connsiteX8" fmla="*/ 210004 w 3780000"/>
              <a:gd name="connsiteY8" fmla="*/ 1260000 h 1260000"/>
              <a:gd name="connsiteX9" fmla="*/ 0 w 3780000"/>
              <a:gd name="connsiteY9" fmla="*/ 1049996 h 1260000"/>
              <a:gd name="connsiteX10" fmla="*/ 0 w 3780000"/>
              <a:gd name="connsiteY10" fmla="*/ 210004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0000" h="1260000">
                <a:moveTo>
                  <a:pt x="0" y="210004"/>
                </a:moveTo>
                <a:cubicBezTo>
                  <a:pt x="0" y="94022"/>
                  <a:pt x="94022" y="0"/>
                  <a:pt x="210004" y="0"/>
                </a:cubicBezTo>
                <a:lnTo>
                  <a:pt x="1875533" y="2867"/>
                </a:lnTo>
                <a:lnTo>
                  <a:pt x="3569996" y="0"/>
                </a:lnTo>
                <a:cubicBezTo>
                  <a:pt x="3685978" y="0"/>
                  <a:pt x="3780000" y="94022"/>
                  <a:pt x="3780000" y="210004"/>
                </a:cubicBezTo>
                <a:lnTo>
                  <a:pt x="3780000" y="1049996"/>
                </a:lnTo>
                <a:cubicBezTo>
                  <a:pt x="3780000" y="1165978"/>
                  <a:pt x="3685978" y="1260000"/>
                  <a:pt x="3569996" y="1260000"/>
                </a:cubicBezTo>
                <a:lnTo>
                  <a:pt x="1864030" y="1259683"/>
                </a:lnTo>
                <a:lnTo>
                  <a:pt x="210004" y="1260000"/>
                </a:lnTo>
                <a:cubicBezTo>
                  <a:pt x="94022" y="1260000"/>
                  <a:pt x="0" y="1165978"/>
                  <a:pt x="0" y="1049996"/>
                </a:cubicBezTo>
                <a:lnTo>
                  <a:pt x="0" y="210004"/>
                </a:lnTo>
                <a:close/>
              </a:path>
            </a:pathLst>
          </a:cu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Interpret a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line of code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874803" y="5260703"/>
            <a:ext cx="2700000" cy="1260000"/>
          </a:xfrm>
          <a:custGeom>
            <a:avLst/>
            <a:gdLst>
              <a:gd name="connsiteX0" fmla="*/ 0 w 3779999"/>
              <a:gd name="connsiteY0" fmla="*/ 168003 h 1008000"/>
              <a:gd name="connsiteX1" fmla="*/ 168003 w 3779999"/>
              <a:gd name="connsiteY1" fmla="*/ 0 h 1008000"/>
              <a:gd name="connsiteX2" fmla="*/ 3611996 w 3779999"/>
              <a:gd name="connsiteY2" fmla="*/ 0 h 1008000"/>
              <a:gd name="connsiteX3" fmla="*/ 3779999 w 3779999"/>
              <a:gd name="connsiteY3" fmla="*/ 168003 h 1008000"/>
              <a:gd name="connsiteX4" fmla="*/ 3779999 w 3779999"/>
              <a:gd name="connsiteY4" fmla="*/ 839997 h 1008000"/>
              <a:gd name="connsiteX5" fmla="*/ 3611996 w 3779999"/>
              <a:gd name="connsiteY5" fmla="*/ 1008000 h 1008000"/>
              <a:gd name="connsiteX6" fmla="*/ 168003 w 3779999"/>
              <a:gd name="connsiteY6" fmla="*/ 1008000 h 1008000"/>
              <a:gd name="connsiteX7" fmla="*/ 0 w 3779999"/>
              <a:gd name="connsiteY7" fmla="*/ 839997 h 1008000"/>
              <a:gd name="connsiteX8" fmla="*/ 0 w 3779999"/>
              <a:gd name="connsiteY8" fmla="*/ 168003 h 100800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2819013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3044645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79999" h="1017950">
                <a:moveTo>
                  <a:pt x="0" y="177953"/>
                </a:moveTo>
                <a:cubicBezTo>
                  <a:pt x="0" y="85168"/>
                  <a:pt x="75218" y="9950"/>
                  <a:pt x="168003" y="9950"/>
                </a:cubicBezTo>
                <a:lnTo>
                  <a:pt x="3044645" y="0"/>
                </a:lnTo>
                <a:lnTo>
                  <a:pt x="3611996" y="9950"/>
                </a:lnTo>
                <a:cubicBezTo>
                  <a:pt x="3704781" y="9950"/>
                  <a:pt x="3779999" y="85168"/>
                  <a:pt x="3779999" y="177953"/>
                </a:cubicBezTo>
                <a:lnTo>
                  <a:pt x="3779999" y="849947"/>
                </a:lnTo>
                <a:cubicBezTo>
                  <a:pt x="3779999" y="942732"/>
                  <a:pt x="3704781" y="1017950"/>
                  <a:pt x="3611996" y="1017950"/>
                </a:cubicBezTo>
                <a:lnTo>
                  <a:pt x="168003" y="1017950"/>
                </a:lnTo>
                <a:cubicBezTo>
                  <a:pt x="75218" y="1017950"/>
                  <a:pt x="0" y="942732"/>
                  <a:pt x="0" y="849947"/>
                </a:cubicBezTo>
                <a:lnTo>
                  <a:pt x="0" y="177953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Run machine code</a:t>
            </a:r>
          </a:p>
        </p:txBody>
      </p:sp>
      <p:cxnSp>
        <p:nvCxnSpPr>
          <p:cNvPr id="7" name="Straight Arrow Connector 6"/>
          <p:cNvCxnSpPr>
            <a:cxnSpLocks/>
            <a:stCxn id="3" idx="2"/>
            <a:endCxn id="4" idx="2"/>
          </p:cNvCxnSpPr>
          <p:nvPr/>
        </p:nvCxnSpPr>
        <p:spPr>
          <a:xfrm flipH="1">
            <a:off x="7135655" y="2001166"/>
            <a:ext cx="13778" cy="69336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/>
            <a:stCxn id="4" idx="7"/>
            <a:endCxn id="5" idx="2"/>
          </p:cNvCxnSpPr>
          <p:nvPr/>
        </p:nvCxnSpPr>
        <p:spPr>
          <a:xfrm flipH="1">
            <a:off x="6049550" y="3949700"/>
            <a:ext cx="1075150" cy="131100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  <a:stCxn id="4" idx="7"/>
            <a:endCxn id="74" idx="2"/>
          </p:cNvCxnSpPr>
          <p:nvPr/>
        </p:nvCxnSpPr>
        <p:spPr>
          <a:xfrm>
            <a:off x="7124700" y="3949700"/>
            <a:ext cx="1097567" cy="131100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368567" y="2691667"/>
            <a:ext cx="2367315" cy="12600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noAutofit/>
          </a:bodyPr>
          <a:lstStyle/>
          <a:p>
            <a:pPr algn="ctr"/>
            <a:r>
              <a:rPr lang="en-GB" sz="3600" dirty="0"/>
              <a:t>Get next</a:t>
            </a:r>
          </a:p>
          <a:p>
            <a:pPr algn="ctr"/>
            <a:r>
              <a:rPr lang="en-GB" sz="3600" dirty="0"/>
              <a:t>line of code</a:t>
            </a:r>
          </a:p>
        </p:txBody>
      </p:sp>
      <p:cxnSp>
        <p:nvCxnSpPr>
          <p:cNvPr id="15" name="Curved Connector 14"/>
          <p:cNvCxnSpPr>
            <a:cxnSpLocks/>
            <a:stCxn id="5" idx="8"/>
            <a:endCxn id="6" idx="2"/>
          </p:cNvCxnSpPr>
          <p:nvPr/>
        </p:nvCxnSpPr>
        <p:spPr>
          <a:xfrm flipH="1" flipV="1">
            <a:off x="2552225" y="3951667"/>
            <a:ext cx="1322578" cy="2361085"/>
          </a:xfrm>
          <a:prstGeom prst="curvedConnector4">
            <a:avLst>
              <a:gd name="adj1" fmla="val 100340"/>
              <a:gd name="adj2" fmla="val 72279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cxnSpLocks/>
            <a:stCxn id="6" idx="0"/>
            <a:endCxn id="3" idx="1"/>
          </p:cNvCxnSpPr>
          <p:nvPr/>
        </p:nvCxnSpPr>
        <p:spPr>
          <a:xfrm rot="5400000" flipH="1" flipV="1">
            <a:off x="3335579" y="677813"/>
            <a:ext cx="1230501" cy="2797208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Hexagon 73">
            <a:extLst>
              <a:ext uri="{FF2B5EF4-FFF2-40B4-BE49-F238E27FC236}">
                <a16:creationId xmlns:a16="http://schemas.microsoft.com/office/drawing/2014/main" id="{B2480A15-E356-4EBF-9C2F-F8B183E37F54}"/>
              </a:ext>
            </a:extLst>
          </p:cNvPr>
          <p:cNvSpPr/>
          <p:nvPr/>
        </p:nvSpPr>
        <p:spPr>
          <a:xfrm>
            <a:off x="7523414" y="5260703"/>
            <a:ext cx="2520000" cy="1264207"/>
          </a:xfrm>
          <a:custGeom>
            <a:avLst/>
            <a:gdLst>
              <a:gd name="connsiteX0" fmla="*/ 0 w 2520000"/>
              <a:gd name="connsiteY0" fmla="*/ 630000 h 1260000"/>
              <a:gd name="connsiteX1" fmla="*/ 315000 w 2520000"/>
              <a:gd name="connsiteY1" fmla="*/ 0 h 1260000"/>
              <a:gd name="connsiteX2" fmla="*/ 2205000 w 2520000"/>
              <a:gd name="connsiteY2" fmla="*/ 0 h 1260000"/>
              <a:gd name="connsiteX3" fmla="*/ 2520000 w 2520000"/>
              <a:gd name="connsiteY3" fmla="*/ 630000 h 1260000"/>
              <a:gd name="connsiteX4" fmla="*/ 2205000 w 2520000"/>
              <a:gd name="connsiteY4" fmla="*/ 1260000 h 1260000"/>
              <a:gd name="connsiteX5" fmla="*/ 315000 w 2520000"/>
              <a:gd name="connsiteY5" fmla="*/ 1260000 h 1260000"/>
              <a:gd name="connsiteX6" fmla="*/ 0 w 2520000"/>
              <a:gd name="connsiteY6" fmla="*/ 630000 h 1260000"/>
              <a:gd name="connsiteX0" fmla="*/ 0 w 2520000"/>
              <a:gd name="connsiteY0" fmla="*/ 646017 h 1276017"/>
              <a:gd name="connsiteX1" fmla="*/ 315000 w 2520000"/>
              <a:gd name="connsiteY1" fmla="*/ 16017 h 1276017"/>
              <a:gd name="connsiteX2" fmla="*/ 931280 w 2520000"/>
              <a:gd name="connsiteY2" fmla="*/ 0 h 1276017"/>
              <a:gd name="connsiteX3" fmla="*/ 2205000 w 2520000"/>
              <a:gd name="connsiteY3" fmla="*/ 16017 h 1276017"/>
              <a:gd name="connsiteX4" fmla="*/ 2520000 w 2520000"/>
              <a:gd name="connsiteY4" fmla="*/ 646017 h 1276017"/>
              <a:gd name="connsiteX5" fmla="*/ 2205000 w 2520000"/>
              <a:gd name="connsiteY5" fmla="*/ 1276017 h 1276017"/>
              <a:gd name="connsiteX6" fmla="*/ 315000 w 2520000"/>
              <a:gd name="connsiteY6" fmla="*/ 1276017 h 1276017"/>
              <a:gd name="connsiteX7" fmla="*/ 0 w 2520000"/>
              <a:gd name="connsiteY7" fmla="*/ 646017 h 1276017"/>
              <a:gd name="connsiteX0" fmla="*/ 0 w 2520000"/>
              <a:gd name="connsiteY0" fmla="*/ 669767 h 1299767"/>
              <a:gd name="connsiteX1" fmla="*/ 315000 w 2520000"/>
              <a:gd name="connsiteY1" fmla="*/ 39767 h 1299767"/>
              <a:gd name="connsiteX2" fmla="*/ 693773 w 2520000"/>
              <a:gd name="connsiteY2" fmla="*/ 0 h 1299767"/>
              <a:gd name="connsiteX3" fmla="*/ 2205000 w 2520000"/>
              <a:gd name="connsiteY3" fmla="*/ 39767 h 1299767"/>
              <a:gd name="connsiteX4" fmla="*/ 2520000 w 2520000"/>
              <a:gd name="connsiteY4" fmla="*/ 669767 h 1299767"/>
              <a:gd name="connsiteX5" fmla="*/ 2205000 w 2520000"/>
              <a:gd name="connsiteY5" fmla="*/ 1299767 h 1299767"/>
              <a:gd name="connsiteX6" fmla="*/ 315000 w 2520000"/>
              <a:gd name="connsiteY6" fmla="*/ 1299767 h 1299767"/>
              <a:gd name="connsiteX7" fmla="*/ 0 w 2520000"/>
              <a:gd name="connsiteY7" fmla="*/ 669767 h 1299767"/>
              <a:gd name="connsiteX0" fmla="*/ 0 w 2520000"/>
              <a:gd name="connsiteY0" fmla="*/ 634207 h 1264207"/>
              <a:gd name="connsiteX1" fmla="*/ 315000 w 2520000"/>
              <a:gd name="connsiteY1" fmla="*/ 4207 h 1264207"/>
              <a:gd name="connsiteX2" fmla="*/ 698853 w 2520000"/>
              <a:gd name="connsiteY2" fmla="*/ 0 h 1264207"/>
              <a:gd name="connsiteX3" fmla="*/ 2205000 w 2520000"/>
              <a:gd name="connsiteY3" fmla="*/ 4207 h 1264207"/>
              <a:gd name="connsiteX4" fmla="*/ 2520000 w 2520000"/>
              <a:gd name="connsiteY4" fmla="*/ 634207 h 1264207"/>
              <a:gd name="connsiteX5" fmla="*/ 2205000 w 2520000"/>
              <a:gd name="connsiteY5" fmla="*/ 1264207 h 1264207"/>
              <a:gd name="connsiteX6" fmla="*/ 315000 w 2520000"/>
              <a:gd name="connsiteY6" fmla="*/ 1264207 h 1264207"/>
              <a:gd name="connsiteX7" fmla="*/ 0 w 2520000"/>
              <a:gd name="connsiteY7" fmla="*/ 634207 h 1264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1264207">
                <a:moveTo>
                  <a:pt x="0" y="634207"/>
                </a:moveTo>
                <a:lnTo>
                  <a:pt x="315000" y="4207"/>
                </a:lnTo>
                <a:lnTo>
                  <a:pt x="698853" y="0"/>
                </a:lnTo>
                <a:lnTo>
                  <a:pt x="2205000" y="4207"/>
                </a:lnTo>
                <a:lnTo>
                  <a:pt x="2520000" y="634207"/>
                </a:lnTo>
                <a:lnTo>
                  <a:pt x="2205000" y="1264207"/>
                </a:lnTo>
                <a:lnTo>
                  <a:pt x="315000" y="1264207"/>
                </a:lnTo>
                <a:lnTo>
                  <a:pt x="0" y="634207"/>
                </a:lnTo>
                <a:close/>
              </a:path>
            </a:pathLst>
          </a:cu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Report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error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912A7DD-A53B-4184-BF55-330A85DB7D09}"/>
              </a:ext>
            </a:extLst>
          </p:cNvPr>
          <p:cNvSpPr/>
          <p:nvPr/>
        </p:nvSpPr>
        <p:spPr>
          <a:xfrm>
            <a:off x="5155775" y="4340457"/>
            <a:ext cx="13147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Success</a:t>
            </a:r>
            <a:endParaRPr lang="en-GB" sz="28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4D434CC-9654-4A69-9BCF-BC257A962C40}"/>
              </a:ext>
            </a:extLst>
          </p:cNvPr>
          <p:cNvSpPr/>
          <p:nvPr/>
        </p:nvSpPr>
        <p:spPr>
          <a:xfrm>
            <a:off x="7827731" y="4340457"/>
            <a:ext cx="11919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Failure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237396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4" grpId="0" animBg="1"/>
      <p:bldP spid="90" grpId="0"/>
      <p:bldP spid="91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Interpreter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349433" y="921166"/>
            <a:ext cx="3600000" cy="1080000"/>
          </a:xfrm>
          <a:prstGeom prst="roundRect">
            <a:avLst/>
          </a:pr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5349433" y="2691666"/>
            <a:ext cx="3600000" cy="1258351"/>
          </a:xfrm>
          <a:custGeom>
            <a:avLst/>
            <a:gdLst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3569996 w 3780000"/>
              <a:gd name="connsiteY2" fmla="*/ 0 h 1260000"/>
              <a:gd name="connsiteX3" fmla="*/ 3780000 w 3780000"/>
              <a:gd name="connsiteY3" fmla="*/ 210004 h 1260000"/>
              <a:gd name="connsiteX4" fmla="*/ 3780000 w 3780000"/>
              <a:gd name="connsiteY4" fmla="*/ 1049996 h 1260000"/>
              <a:gd name="connsiteX5" fmla="*/ 3569996 w 3780000"/>
              <a:gd name="connsiteY5" fmla="*/ 1260000 h 1260000"/>
              <a:gd name="connsiteX6" fmla="*/ 210004 w 3780000"/>
              <a:gd name="connsiteY6" fmla="*/ 1260000 h 1260000"/>
              <a:gd name="connsiteX7" fmla="*/ 0 w 3780000"/>
              <a:gd name="connsiteY7" fmla="*/ 1049996 h 1260000"/>
              <a:gd name="connsiteX8" fmla="*/ 0 w 3780000"/>
              <a:gd name="connsiteY8" fmla="*/ 210004 h 1260000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1068011 w 3780000"/>
              <a:gd name="connsiteY6" fmla="*/ 1261651 h 1261651"/>
              <a:gd name="connsiteX7" fmla="*/ 210004 w 3780000"/>
              <a:gd name="connsiteY7" fmla="*/ 1260000 h 1261651"/>
              <a:gd name="connsiteX8" fmla="*/ 0 w 3780000"/>
              <a:gd name="connsiteY8" fmla="*/ 1049996 h 1261651"/>
              <a:gd name="connsiteX9" fmla="*/ 0 w 3780000"/>
              <a:gd name="connsiteY9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2599928 w 3780000"/>
              <a:gd name="connsiteY6" fmla="*/ 1261651 h 1261651"/>
              <a:gd name="connsiteX7" fmla="*/ 1068011 w 3780000"/>
              <a:gd name="connsiteY7" fmla="*/ 1261651 h 1261651"/>
              <a:gd name="connsiteX8" fmla="*/ 210004 w 3780000"/>
              <a:gd name="connsiteY8" fmla="*/ 1260000 h 1261651"/>
              <a:gd name="connsiteX9" fmla="*/ 0 w 3780000"/>
              <a:gd name="connsiteY9" fmla="*/ 1049996 h 1261651"/>
              <a:gd name="connsiteX10" fmla="*/ 0 w 3780000"/>
              <a:gd name="connsiteY10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2599928 w 3780000"/>
              <a:gd name="connsiteY7" fmla="*/ 1261651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3017758 w 3780000"/>
              <a:gd name="connsiteY7" fmla="*/ 1253173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756861 w 3780000"/>
              <a:gd name="connsiteY8" fmla="*/ 1257412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80000" h="1260000">
                <a:moveTo>
                  <a:pt x="0" y="210004"/>
                </a:moveTo>
                <a:cubicBezTo>
                  <a:pt x="0" y="94022"/>
                  <a:pt x="94022" y="0"/>
                  <a:pt x="210004" y="0"/>
                </a:cubicBezTo>
                <a:lnTo>
                  <a:pt x="1875533" y="2867"/>
                </a:lnTo>
                <a:lnTo>
                  <a:pt x="3569996" y="0"/>
                </a:lnTo>
                <a:cubicBezTo>
                  <a:pt x="3685978" y="0"/>
                  <a:pt x="3780000" y="94022"/>
                  <a:pt x="3780000" y="210004"/>
                </a:cubicBezTo>
                <a:lnTo>
                  <a:pt x="3780000" y="1049996"/>
                </a:lnTo>
                <a:cubicBezTo>
                  <a:pt x="3780000" y="1165978"/>
                  <a:pt x="3685978" y="1260000"/>
                  <a:pt x="3569996" y="1260000"/>
                </a:cubicBezTo>
                <a:lnTo>
                  <a:pt x="3017758" y="1253173"/>
                </a:lnTo>
                <a:lnTo>
                  <a:pt x="756861" y="1257412"/>
                </a:lnTo>
                <a:lnTo>
                  <a:pt x="210004" y="1260000"/>
                </a:lnTo>
                <a:cubicBezTo>
                  <a:pt x="94022" y="1260000"/>
                  <a:pt x="0" y="1165978"/>
                  <a:pt x="0" y="1049996"/>
                </a:cubicBezTo>
                <a:lnTo>
                  <a:pt x="0" y="210004"/>
                </a:lnTo>
                <a:close/>
              </a:path>
            </a:pathLst>
          </a:cu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874803" y="5260703"/>
            <a:ext cx="2700000" cy="1260000"/>
          </a:xfrm>
          <a:custGeom>
            <a:avLst/>
            <a:gdLst>
              <a:gd name="connsiteX0" fmla="*/ 0 w 3779999"/>
              <a:gd name="connsiteY0" fmla="*/ 168003 h 1008000"/>
              <a:gd name="connsiteX1" fmla="*/ 168003 w 3779999"/>
              <a:gd name="connsiteY1" fmla="*/ 0 h 1008000"/>
              <a:gd name="connsiteX2" fmla="*/ 3611996 w 3779999"/>
              <a:gd name="connsiteY2" fmla="*/ 0 h 1008000"/>
              <a:gd name="connsiteX3" fmla="*/ 3779999 w 3779999"/>
              <a:gd name="connsiteY3" fmla="*/ 168003 h 1008000"/>
              <a:gd name="connsiteX4" fmla="*/ 3779999 w 3779999"/>
              <a:gd name="connsiteY4" fmla="*/ 839997 h 1008000"/>
              <a:gd name="connsiteX5" fmla="*/ 3611996 w 3779999"/>
              <a:gd name="connsiteY5" fmla="*/ 1008000 h 1008000"/>
              <a:gd name="connsiteX6" fmla="*/ 168003 w 3779999"/>
              <a:gd name="connsiteY6" fmla="*/ 1008000 h 1008000"/>
              <a:gd name="connsiteX7" fmla="*/ 0 w 3779999"/>
              <a:gd name="connsiteY7" fmla="*/ 839997 h 1008000"/>
              <a:gd name="connsiteX8" fmla="*/ 0 w 3779999"/>
              <a:gd name="connsiteY8" fmla="*/ 168003 h 100800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2819013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3044645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79999" h="1017950">
                <a:moveTo>
                  <a:pt x="0" y="177953"/>
                </a:moveTo>
                <a:cubicBezTo>
                  <a:pt x="0" y="85168"/>
                  <a:pt x="75218" y="9950"/>
                  <a:pt x="168003" y="9950"/>
                </a:cubicBezTo>
                <a:lnTo>
                  <a:pt x="3044645" y="0"/>
                </a:lnTo>
                <a:lnTo>
                  <a:pt x="3611996" y="9950"/>
                </a:lnTo>
                <a:cubicBezTo>
                  <a:pt x="3704781" y="9950"/>
                  <a:pt x="3779999" y="85168"/>
                  <a:pt x="3779999" y="177953"/>
                </a:cubicBezTo>
                <a:lnTo>
                  <a:pt x="3779999" y="849947"/>
                </a:lnTo>
                <a:cubicBezTo>
                  <a:pt x="3779999" y="942732"/>
                  <a:pt x="3704781" y="1017950"/>
                  <a:pt x="3611996" y="1017950"/>
                </a:cubicBezTo>
                <a:lnTo>
                  <a:pt x="168003" y="1017950"/>
                </a:lnTo>
                <a:cubicBezTo>
                  <a:pt x="75218" y="1017950"/>
                  <a:pt x="0" y="942732"/>
                  <a:pt x="0" y="849947"/>
                </a:cubicBezTo>
                <a:lnTo>
                  <a:pt x="0" y="177953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68567" y="2691667"/>
            <a:ext cx="2367315" cy="12600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noAutofit/>
          </a:bodyPr>
          <a:lstStyle/>
          <a:p>
            <a:pPr algn="ctr"/>
            <a:endParaRPr lang="en-GB" sz="3600" dirty="0"/>
          </a:p>
        </p:txBody>
      </p:sp>
      <p:sp>
        <p:nvSpPr>
          <p:cNvPr id="74" name="Hexagon 73">
            <a:extLst>
              <a:ext uri="{FF2B5EF4-FFF2-40B4-BE49-F238E27FC236}">
                <a16:creationId xmlns:a16="http://schemas.microsoft.com/office/drawing/2014/main" id="{B2480A15-E356-4EBF-9C2F-F8B183E37F54}"/>
              </a:ext>
            </a:extLst>
          </p:cNvPr>
          <p:cNvSpPr/>
          <p:nvPr/>
        </p:nvSpPr>
        <p:spPr>
          <a:xfrm>
            <a:off x="7523414" y="5260703"/>
            <a:ext cx="2520000" cy="1264207"/>
          </a:xfrm>
          <a:custGeom>
            <a:avLst/>
            <a:gdLst>
              <a:gd name="connsiteX0" fmla="*/ 0 w 2520000"/>
              <a:gd name="connsiteY0" fmla="*/ 630000 h 1260000"/>
              <a:gd name="connsiteX1" fmla="*/ 315000 w 2520000"/>
              <a:gd name="connsiteY1" fmla="*/ 0 h 1260000"/>
              <a:gd name="connsiteX2" fmla="*/ 2205000 w 2520000"/>
              <a:gd name="connsiteY2" fmla="*/ 0 h 1260000"/>
              <a:gd name="connsiteX3" fmla="*/ 2520000 w 2520000"/>
              <a:gd name="connsiteY3" fmla="*/ 630000 h 1260000"/>
              <a:gd name="connsiteX4" fmla="*/ 2205000 w 2520000"/>
              <a:gd name="connsiteY4" fmla="*/ 1260000 h 1260000"/>
              <a:gd name="connsiteX5" fmla="*/ 315000 w 2520000"/>
              <a:gd name="connsiteY5" fmla="*/ 1260000 h 1260000"/>
              <a:gd name="connsiteX6" fmla="*/ 0 w 2520000"/>
              <a:gd name="connsiteY6" fmla="*/ 630000 h 1260000"/>
              <a:gd name="connsiteX0" fmla="*/ 0 w 2520000"/>
              <a:gd name="connsiteY0" fmla="*/ 646017 h 1276017"/>
              <a:gd name="connsiteX1" fmla="*/ 315000 w 2520000"/>
              <a:gd name="connsiteY1" fmla="*/ 16017 h 1276017"/>
              <a:gd name="connsiteX2" fmla="*/ 931280 w 2520000"/>
              <a:gd name="connsiteY2" fmla="*/ 0 h 1276017"/>
              <a:gd name="connsiteX3" fmla="*/ 2205000 w 2520000"/>
              <a:gd name="connsiteY3" fmla="*/ 16017 h 1276017"/>
              <a:gd name="connsiteX4" fmla="*/ 2520000 w 2520000"/>
              <a:gd name="connsiteY4" fmla="*/ 646017 h 1276017"/>
              <a:gd name="connsiteX5" fmla="*/ 2205000 w 2520000"/>
              <a:gd name="connsiteY5" fmla="*/ 1276017 h 1276017"/>
              <a:gd name="connsiteX6" fmla="*/ 315000 w 2520000"/>
              <a:gd name="connsiteY6" fmla="*/ 1276017 h 1276017"/>
              <a:gd name="connsiteX7" fmla="*/ 0 w 2520000"/>
              <a:gd name="connsiteY7" fmla="*/ 646017 h 1276017"/>
              <a:gd name="connsiteX0" fmla="*/ 0 w 2520000"/>
              <a:gd name="connsiteY0" fmla="*/ 669767 h 1299767"/>
              <a:gd name="connsiteX1" fmla="*/ 315000 w 2520000"/>
              <a:gd name="connsiteY1" fmla="*/ 39767 h 1299767"/>
              <a:gd name="connsiteX2" fmla="*/ 693773 w 2520000"/>
              <a:gd name="connsiteY2" fmla="*/ 0 h 1299767"/>
              <a:gd name="connsiteX3" fmla="*/ 2205000 w 2520000"/>
              <a:gd name="connsiteY3" fmla="*/ 39767 h 1299767"/>
              <a:gd name="connsiteX4" fmla="*/ 2520000 w 2520000"/>
              <a:gd name="connsiteY4" fmla="*/ 669767 h 1299767"/>
              <a:gd name="connsiteX5" fmla="*/ 2205000 w 2520000"/>
              <a:gd name="connsiteY5" fmla="*/ 1299767 h 1299767"/>
              <a:gd name="connsiteX6" fmla="*/ 315000 w 2520000"/>
              <a:gd name="connsiteY6" fmla="*/ 1299767 h 1299767"/>
              <a:gd name="connsiteX7" fmla="*/ 0 w 2520000"/>
              <a:gd name="connsiteY7" fmla="*/ 669767 h 1299767"/>
              <a:gd name="connsiteX0" fmla="*/ 0 w 2520000"/>
              <a:gd name="connsiteY0" fmla="*/ 634207 h 1264207"/>
              <a:gd name="connsiteX1" fmla="*/ 315000 w 2520000"/>
              <a:gd name="connsiteY1" fmla="*/ 4207 h 1264207"/>
              <a:gd name="connsiteX2" fmla="*/ 698853 w 2520000"/>
              <a:gd name="connsiteY2" fmla="*/ 0 h 1264207"/>
              <a:gd name="connsiteX3" fmla="*/ 2205000 w 2520000"/>
              <a:gd name="connsiteY3" fmla="*/ 4207 h 1264207"/>
              <a:gd name="connsiteX4" fmla="*/ 2520000 w 2520000"/>
              <a:gd name="connsiteY4" fmla="*/ 634207 h 1264207"/>
              <a:gd name="connsiteX5" fmla="*/ 2205000 w 2520000"/>
              <a:gd name="connsiteY5" fmla="*/ 1264207 h 1264207"/>
              <a:gd name="connsiteX6" fmla="*/ 315000 w 2520000"/>
              <a:gd name="connsiteY6" fmla="*/ 1264207 h 1264207"/>
              <a:gd name="connsiteX7" fmla="*/ 0 w 2520000"/>
              <a:gd name="connsiteY7" fmla="*/ 634207 h 1264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1264207">
                <a:moveTo>
                  <a:pt x="0" y="634207"/>
                </a:moveTo>
                <a:lnTo>
                  <a:pt x="315000" y="4207"/>
                </a:lnTo>
                <a:lnTo>
                  <a:pt x="698853" y="0"/>
                </a:lnTo>
                <a:lnTo>
                  <a:pt x="2205000" y="4207"/>
                </a:lnTo>
                <a:lnTo>
                  <a:pt x="2520000" y="634207"/>
                </a:lnTo>
                <a:lnTo>
                  <a:pt x="2205000" y="1264207"/>
                </a:lnTo>
                <a:lnTo>
                  <a:pt x="315000" y="1264207"/>
                </a:lnTo>
                <a:lnTo>
                  <a:pt x="0" y="634207"/>
                </a:lnTo>
                <a:close/>
              </a:path>
            </a:pathLst>
          </a:cu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70437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Compiler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349433" y="921166"/>
            <a:ext cx="3600000" cy="1080000"/>
          </a:xfrm>
          <a:prstGeom prst="roundRect">
            <a:avLst/>
          </a:pr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Source code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349433" y="2691666"/>
            <a:ext cx="3600000" cy="1273095"/>
          </a:xfrm>
          <a:custGeom>
            <a:avLst/>
            <a:gdLst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3569996 w 3780000"/>
              <a:gd name="connsiteY2" fmla="*/ 0 h 1260000"/>
              <a:gd name="connsiteX3" fmla="*/ 3780000 w 3780000"/>
              <a:gd name="connsiteY3" fmla="*/ 210004 h 1260000"/>
              <a:gd name="connsiteX4" fmla="*/ 3780000 w 3780000"/>
              <a:gd name="connsiteY4" fmla="*/ 1049996 h 1260000"/>
              <a:gd name="connsiteX5" fmla="*/ 3569996 w 3780000"/>
              <a:gd name="connsiteY5" fmla="*/ 1260000 h 1260000"/>
              <a:gd name="connsiteX6" fmla="*/ 210004 w 3780000"/>
              <a:gd name="connsiteY6" fmla="*/ 1260000 h 1260000"/>
              <a:gd name="connsiteX7" fmla="*/ 0 w 3780000"/>
              <a:gd name="connsiteY7" fmla="*/ 1049996 h 1260000"/>
              <a:gd name="connsiteX8" fmla="*/ 0 w 3780000"/>
              <a:gd name="connsiteY8" fmla="*/ 210004 h 1260000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1068011 w 3780000"/>
              <a:gd name="connsiteY6" fmla="*/ 1261651 h 1261651"/>
              <a:gd name="connsiteX7" fmla="*/ 210004 w 3780000"/>
              <a:gd name="connsiteY7" fmla="*/ 1260000 h 1261651"/>
              <a:gd name="connsiteX8" fmla="*/ 0 w 3780000"/>
              <a:gd name="connsiteY8" fmla="*/ 1049996 h 1261651"/>
              <a:gd name="connsiteX9" fmla="*/ 0 w 3780000"/>
              <a:gd name="connsiteY9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3569996 w 3780000"/>
              <a:gd name="connsiteY2" fmla="*/ 0 h 1261651"/>
              <a:gd name="connsiteX3" fmla="*/ 3780000 w 3780000"/>
              <a:gd name="connsiteY3" fmla="*/ 210004 h 1261651"/>
              <a:gd name="connsiteX4" fmla="*/ 3780000 w 3780000"/>
              <a:gd name="connsiteY4" fmla="*/ 1049996 h 1261651"/>
              <a:gd name="connsiteX5" fmla="*/ 3569996 w 3780000"/>
              <a:gd name="connsiteY5" fmla="*/ 1260000 h 1261651"/>
              <a:gd name="connsiteX6" fmla="*/ 2599928 w 3780000"/>
              <a:gd name="connsiteY6" fmla="*/ 1261651 h 1261651"/>
              <a:gd name="connsiteX7" fmla="*/ 1068011 w 3780000"/>
              <a:gd name="connsiteY7" fmla="*/ 1261651 h 1261651"/>
              <a:gd name="connsiteX8" fmla="*/ 210004 w 3780000"/>
              <a:gd name="connsiteY8" fmla="*/ 1260000 h 1261651"/>
              <a:gd name="connsiteX9" fmla="*/ 0 w 3780000"/>
              <a:gd name="connsiteY9" fmla="*/ 1049996 h 1261651"/>
              <a:gd name="connsiteX10" fmla="*/ 0 w 3780000"/>
              <a:gd name="connsiteY10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2599928 w 3780000"/>
              <a:gd name="connsiteY7" fmla="*/ 1261651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1651"/>
              <a:gd name="connsiteX1" fmla="*/ 210004 w 3780000"/>
              <a:gd name="connsiteY1" fmla="*/ 0 h 1261651"/>
              <a:gd name="connsiteX2" fmla="*/ 1875533 w 3780000"/>
              <a:gd name="connsiteY2" fmla="*/ 2867 h 1261651"/>
              <a:gd name="connsiteX3" fmla="*/ 3569996 w 3780000"/>
              <a:gd name="connsiteY3" fmla="*/ 0 h 1261651"/>
              <a:gd name="connsiteX4" fmla="*/ 3780000 w 3780000"/>
              <a:gd name="connsiteY4" fmla="*/ 210004 h 1261651"/>
              <a:gd name="connsiteX5" fmla="*/ 3780000 w 3780000"/>
              <a:gd name="connsiteY5" fmla="*/ 1049996 h 1261651"/>
              <a:gd name="connsiteX6" fmla="*/ 3569996 w 3780000"/>
              <a:gd name="connsiteY6" fmla="*/ 1260000 h 1261651"/>
              <a:gd name="connsiteX7" fmla="*/ 3017758 w 3780000"/>
              <a:gd name="connsiteY7" fmla="*/ 1253173 h 1261651"/>
              <a:gd name="connsiteX8" fmla="*/ 1068011 w 3780000"/>
              <a:gd name="connsiteY8" fmla="*/ 1261651 h 1261651"/>
              <a:gd name="connsiteX9" fmla="*/ 210004 w 3780000"/>
              <a:gd name="connsiteY9" fmla="*/ 1260000 h 1261651"/>
              <a:gd name="connsiteX10" fmla="*/ 0 w 3780000"/>
              <a:gd name="connsiteY10" fmla="*/ 1049996 h 1261651"/>
              <a:gd name="connsiteX11" fmla="*/ 0 w 3780000"/>
              <a:gd name="connsiteY11" fmla="*/ 210004 h 1261651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756861 w 3780000"/>
              <a:gd name="connsiteY8" fmla="*/ 1257412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3017758 w 3780000"/>
              <a:gd name="connsiteY7" fmla="*/ 1253173 h 1260000"/>
              <a:gd name="connsiteX8" fmla="*/ 1877001 w 3780000"/>
              <a:gd name="connsiteY8" fmla="*/ 1247238 h 1260000"/>
              <a:gd name="connsiteX9" fmla="*/ 210004 w 3780000"/>
              <a:gd name="connsiteY9" fmla="*/ 1260000 h 1260000"/>
              <a:gd name="connsiteX10" fmla="*/ 0 w 3780000"/>
              <a:gd name="connsiteY10" fmla="*/ 1049996 h 1260000"/>
              <a:gd name="connsiteX11" fmla="*/ 0 w 3780000"/>
              <a:gd name="connsiteY11" fmla="*/ 210004 h 1260000"/>
              <a:gd name="connsiteX0" fmla="*/ 0 w 3780000"/>
              <a:gd name="connsiteY0" fmla="*/ 210004 h 1260000"/>
              <a:gd name="connsiteX1" fmla="*/ 210004 w 3780000"/>
              <a:gd name="connsiteY1" fmla="*/ 0 h 1260000"/>
              <a:gd name="connsiteX2" fmla="*/ 1875533 w 3780000"/>
              <a:gd name="connsiteY2" fmla="*/ 2867 h 1260000"/>
              <a:gd name="connsiteX3" fmla="*/ 3569996 w 3780000"/>
              <a:gd name="connsiteY3" fmla="*/ 0 h 1260000"/>
              <a:gd name="connsiteX4" fmla="*/ 3780000 w 3780000"/>
              <a:gd name="connsiteY4" fmla="*/ 210004 h 1260000"/>
              <a:gd name="connsiteX5" fmla="*/ 3780000 w 3780000"/>
              <a:gd name="connsiteY5" fmla="*/ 1049996 h 1260000"/>
              <a:gd name="connsiteX6" fmla="*/ 3569996 w 3780000"/>
              <a:gd name="connsiteY6" fmla="*/ 1260000 h 1260000"/>
              <a:gd name="connsiteX7" fmla="*/ 1877001 w 3780000"/>
              <a:gd name="connsiteY7" fmla="*/ 1247238 h 1260000"/>
              <a:gd name="connsiteX8" fmla="*/ 210004 w 3780000"/>
              <a:gd name="connsiteY8" fmla="*/ 1260000 h 1260000"/>
              <a:gd name="connsiteX9" fmla="*/ 0 w 3780000"/>
              <a:gd name="connsiteY9" fmla="*/ 1049996 h 1260000"/>
              <a:gd name="connsiteX10" fmla="*/ 0 w 3780000"/>
              <a:gd name="connsiteY10" fmla="*/ 210004 h 1260000"/>
              <a:gd name="connsiteX0" fmla="*/ 0 w 3780000"/>
              <a:gd name="connsiteY0" fmla="*/ 210004 h 1271281"/>
              <a:gd name="connsiteX1" fmla="*/ 210004 w 3780000"/>
              <a:gd name="connsiteY1" fmla="*/ 0 h 1271281"/>
              <a:gd name="connsiteX2" fmla="*/ 1875533 w 3780000"/>
              <a:gd name="connsiteY2" fmla="*/ 2867 h 1271281"/>
              <a:gd name="connsiteX3" fmla="*/ 3569996 w 3780000"/>
              <a:gd name="connsiteY3" fmla="*/ 0 h 1271281"/>
              <a:gd name="connsiteX4" fmla="*/ 3780000 w 3780000"/>
              <a:gd name="connsiteY4" fmla="*/ 210004 h 1271281"/>
              <a:gd name="connsiteX5" fmla="*/ 3780000 w 3780000"/>
              <a:gd name="connsiteY5" fmla="*/ 1049996 h 1271281"/>
              <a:gd name="connsiteX6" fmla="*/ 3569996 w 3780000"/>
              <a:gd name="connsiteY6" fmla="*/ 1260000 h 1271281"/>
              <a:gd name="connsiteX7" fmla="*/ 1877001 w 3780000"/>
              <a:gd name="connsiteY7" fmla="*/ 1247238 h 1271281"/>
              <a:gd name="connsiteX8" fmla="*/ 210004 w 3780000"/>
              <a:gd name="connsiteY8" fmla="*/ 1260000 h 1271281"/>
              <a:gd name="connsiteX9" fmla="*/ 0 w 3780000"/>
              <a:gd name="connsiteY9" fmla="*/ 1049996 h 1271281"/>
              <a:gd name="connsiteX10" fmla="*/ 0 w 3780000"/>
              <a:gd name="connsiteY10" fmla="*/ 210004 h 1271281"/>
              <a:gd name="connsiteX0" fmla="*/ 0 w 3780000"/>
              <a:gd name="connsiteY0" fmla="*/ 210004 h 1271276"/>
              <a:gd name="connsiteX1" fmla="*/ 210004 w 3780000"/>
              <a:gd name="connsiteY1" fmla="*/ 0 h 1271276"/>
              <a:gd name="connsiteX2" fmla="*/ 1875533 w 3780000"/>
              <a:gd name="connsiteY2" fmla="*/ 2867 h 1271276"/>
              <a:gd name="connsiteX3" fmla="*/ 3569996 w 3780000"/>
              <a:gd name="connsiteY3" fmla="*/ 0 h 1271276"/>
              <a:gd name="connsiteX4" fmla="*/ 3780000 w 3780000"/>
              <a:gd name="connsiteY4" fmla="*/ 210004 h 1271276"/>
              <a:gd name="connsiteX5" fmla="*/ 3780000 w 3780000"/>
              <a:gd name="connsiteY5" fmla="*/ 1049996 h 1271276"/>
              <a:gd name="connsiteX6" fmla="*/ 3569996 w 3780000"/>
              <a:gd name="connsiteY6" fmla="*/ 1260000 h 1271276"/>
              <a:gd name="connsiteX7" fmla="*/ 1877001 w 3780000"/>
              <a:gd name="connsiteY7" fmla="*/ 1247238 h 1271276"/>
              <a:gd name="connsiteX8" fmla="*/ 210004 w 3780000"/>
              <a:gd name="connsiteY8" fmla="*/ 1260000 h 1271276"/>
              <a:gd name="connsiteX9" fmla="*/ 0 w 3780000"/>
              <a:gd name="connsiteY9" fmla="*/ 1049996 h 1271276"/>
              <a:gd name="connsiteX10" fmla="*/ 0 w 3780000"/>
              <a:gd name="connsiteY10" fmla="*/ 210004 h 1271276"/>
              <a:gd name="connsiteX0" fmla="*/ 0 w 3780000"/>
              <a:gd name="connsiteY0" fmla="*/ 210004 h 1271281"/>
              <a:gd name="connsiteX1" fmla="*/ 210004 w 3780000"/>
              <a:gd name="connsiteY1" fmla="*/ 0 h 1271281"/>
              <a:gd name="connsiteX2" fmla="*/ 1875533 w 3780000"/>
              <a:gd name="connsiteY2" fmla="*/ 2867 h 1271281"/>
              <a:gd name="connsiteX3" fmla="*/ 3569996 w 3780000"/>
              <a:gd name="connsiteY3" fmla="*/ 0 h 1271281"/>
              <a:gd name="connsiteX4" fmla="*/ 3780000 w 3780000"/>
              <a:gd name="connsiteY4" fmla="*/ 210004 h 1271281"/>
              <a:gd name="connsiteX5" fmla="*/ 3780000 w 3780000"/>
              <a:gd name="connsiteY5" fmla="*/ 1049996 h 1271281"/>
              <a:gd name="connsiteX6" fmla="*/ 3569996 w 3780000"/>
              <a:gd name="connsiteY6" fmla="*/ 1260000 h 1271281"/>
              <a:gd name="connsiteX7" fmla="*/ 1877001 w 3780000"/>
              <a:gd name="connsiteY7" fmla="*/ 1247238 h 1271281"/>
              <a:gd name="connsiteX8" fmla="*/ 210004 w 3780000"/>
              <a:gd name="connsiteY8" fmla="*/ 1260000 h 1271281"/>
              <a:gd name="connsiteX9" fmla="*/ 0 w 3780000"/>
              <a:gd name="connsiteY9" fmla="*/ 1049996 h 1271281"/>
              <a:gd name="connsiteX10" fmla="*/ 0 w 3780000"/>
              <a:gd name="connsiteY10" fmla="*/ 210004 h 1271281"/>
              <a:gd name="connsiteX0" fmla="*/ 0 w 3780000"/>
              <a:gd name="connsiteY0" fmla="*/ 210004 h 1273232"/>
              <a:gd name="connsiteX1" fmla="*/ 210004 w 3780000"/>
              <a:gd name="connsiteY1" fmla="*/ 0 h 1273232"/>
              <a:gd name="connsiteX2" fmla="*/ 1875533 w 3780000"/>
              <a:gd name="connsiteY2" fmla="*/ 2867 h 1273232"/>
              <a:gd name="connsiteX3" fmla="*/ 3569996 w 3780000"/>
              <a:gd name="connsiteY3" fmla="*/ 0 h 1273232"/>
              <a:gd name="connsiteX4" fmla="*/ 3780000 w 3780000"/>
              <a:gd name="connsiteY4" fmla="*/ 210004 h 1273232"/>
              <a:gd name="connsiteX5" fmla="*/ 3780000 w 3780000"/>
              <a:gd name="connsiteY5" fmla="*/ 1049996 h 1273232"/>
              <a:gd name="connsiteX6" fmla="*/ 3569996 w 3780000"/>
              <a:gd name="connsiteY6" fmla="*/ 1260000 h 1273232"/>
              <a:gd name="connsiteX7" fmla="*/ 1877001 w 3780000"/>
              <a:gd name="connsiteY7" fmla="*/ 1257835 h 1273232"/>
              <a:gd name="connsiteX8" fmla="*/ 210004 w 3780000"/>
              <a:gd name="connsiteY8" fmla="*/ 1260000 h 1273232"/>
              <a:gd name="connsiteX9" fmla="*/ 0 w 3780000"/>
              <a:gd name="connsiteY9" fmla="*/ 1049996 h 1273232"/>
              <a:gd name="connsiteX10" fmla="*/ 0 w 3780000"/>
              <a:gd name="connsiteY10" fmla="*/ 210004 h 1273232"/>
              <a:gd name="connsiteX0" fmla="*/ 0 w 3780000"/>
              <a:gd name="connsiteY0" fmla="*/ 210004 h 1274764"/>
              <a:gd name="connsiteX1" fmla="*/ 210004 w 3780000"/>
              <a:gd name="connsiteY1" fmla="*/ 0 h 1274764"/>
              <a:gd name="connsiteX2" fmla="*/ 1875533 w 3780000"/>
              <a:gd name="connsiteY2" fmla="*/ 2867 h 1274764"/>
              <a:gd name="connsiteX3" fmla="*/ 3569996 w 3780000"/>
              <a:gd name="connsiteY3" fmla="*/ 0 h 1274764"/>
              <a:gd name="connsiteX4" fmla="*/ 3780000 w 3780000"/>
              <a:gd name="connsiteY4" fmla="*/ 210004 h 1274764"/>
              <a:gd name="connsiteX5" fmla="*/ 3780000 w 3780000"/>
              <a:gd name="connsiteY5" fmla="*/ 1049996 h 1274764"/>
              <a:gd name="connsiteX6" fmla="*/ 3569996 w 3780000"/>
              <a:gd name="connsiteY6" fmla="*/ 1260000 h 1274764"/>
              <a:gd name="connsiteX7" fmla="*/ 1877001 w 3780000"/>
              <a:gd name="connsiteY7" fmla="*/ 1264193 h 1274764"/>
              <a:gd name="connsiteX8" fmla="*/ 210004 w 3780000"/>
              <a:gd name="connsiteY8" fmla="*/ 1260000 h 1274764"/>
              <a:gd name="connsiteX9" fmla="*/ 0 w 3780000"/>
              <a:gd name="connsiteY9" fmla="*/ 1049996 h 1274764"/>
              <a:gd name="connsiteX10" fmla="*/ 0 w 3780000"/>
              <a:gd name="connsiteY10" fmla="*/ 210004 h 1274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0000" h="1274764">
                <a:moveTo>
                  <a:pt x="0" y="210004"/>
                </a:moveTo>
                <a:cubicBezTo>
                  <a:pt x="0" y="94022"/>
                  <a:pt x="94022" y="0"/>
                  <a:pt x="210004" y="0"/>
                </a:cubicBezTo>
                <a:lnTo>
                  <a:pt x="1875533" y="2867"/>
                </a:lnTo>
                <a:lnTo>
                  <a:pt x="3569996" y="0"/>
                </a:lnTo>
                <a:cubicBezTo>
                  <a:pt x="3685978" y="0"/>
                  <a:pt x="3780000" y="94022"/>
                  <a:pt x="3780000" y="210004"/>
                </a:cubicBezTo>
                <a:lnTo>
                  <a:pt x="3780000" y="1049996"/>
                </a:lnTo>
                <a:cubicBezTo>
                  <a:pt x="3780000" y="1165978"/>
                  <a:pt x="3685978" y="1260000"/>
                  <a:pt x="3569996" y="1260000"/>
                </a:cubicBezTo>
                <a:lnTo>
                  <a:pt x="1877001" y="1264193"/>
                </a:lnTo>
                <a:cubicBezTo>
                  <a:pt x="1317018" y="1259972"/>
                  <a:pt x="522837" y="1292874"/>
                  <a:pt x="210004" y="1260000"/>
                </a:cubicBezTo>
                <a:cubicBezTo>
                  <a:pt x="94022" y="1260000"/>
                  <a:pt x="0" y="1165978"/>
                  <a:pt x="0" y="1049996"/>
                </a:cubicBezTo>
                <a:lnTo>
                  <a:pt x="0" y="210004"/>
                </a:lnTo>
                <a:close/>
              </a:path>
            </a:pathLst>
          </a:custGeom>
          <a:solidFill>
            <a:srgbClr val="FFD9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Compile all code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645725" y="5267053"/>
            <a:ext cx="2880000" cy="1260000"/>
          </a:xfrm>
          <a:custGeom>
            <a:avLst/>
            <a:gdLst>
              <a:gd name="connsiteX0" fmla="*/ 0 w 3779999"/>
              <a:gd name="connsiteY0" fmla="*/ 168003 h 1008000"/>
              <a:gd name="connsiteX1" fmla="*/ 168003 w 3779999"/>
              <a:gd name="connsiteY1" fmla="*/ 0 h 1008000"/>
              <a:gd name="connsiteX2" fmla="*/ 3611996 w 3779999"/>
              <a:gd name="connsiteY2" fmla="*/ 0 h 1008000"/>
              <a:gd name="connsiteX3" fmla="*/ 3779999 w 3779999"/>
              <a:gd name="connsiteY3" fmla="*/ 168003 h 1008000"/>
              <a:gd name="connsiteX4" fmla="*/ 3779999 w 3779999"/>
              <a:gd name="connsiteY4" fmla="*/ 839997 h 1008000"/>
              <a:gd name="connsiteX5" fmla="*/ 3611996 w 3779999"/>
              <a:gd name="connsiteY5" fmla="*/ 1008000 h 1008000"/>
              <a:gd name="connsiteX6" fmla="*/ 168003 w 3779999"/>
              <a:gd name="connsiteY6" fmla="*/ 1008000 h 1008000"/>
              <a:gd name="connsiteX7" fmla="*/ 0 w 3779999"/>
              <a:gd name="connsiteY7" fmla="*/ 839997 h 1008000"/>
              <a:gd name="connsiteX8" fmla="*/ 0 w 3779999"/>
              <a:gd name="connsiteY8" fmla="*/ 168003 h 100800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2819013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7953 h 1017950"/>
              <a:gd name="connsiteX1" fmla="*/ 168003 w 3779999"/>
              <a:gd name="connsiteY1" fmla="*/ 9950 h 1017950"/>
              <a:gd name="connsiteX2" fmla="*/ 3044645 w 3779999"/>
              <a:gd name="connsiteY2" fmla="*/ 0 h 1017950"/>
              <a:gd name="connsiteX3" fmla="*/ 3611996 w 3779999"/>
              <a:gd name="connsiteY3" fmla="*/ 9950 h 1017950"/>
              <a:gd name="connsiteX4" fmla="*/ 3779999 w 3779999"/>
              <a:gd name="connsiteY4" fmla="*/ 177953 h 1017950"/>
              <a:gd name="connsiteX5" fmla="*/ 3779999 w 3779999"/>
              <a:gd name="connsiteY5" fmla="*/ 849947 h 1017950"/>
              <a:gd name="connsiteX6" fmla="*/ 3611996 w 3779999"/>
              <a:gd name="connsiteY6" fmla="*/ 1017950 h 1017950"/>
              <a:gd name="connsiteX7" fmla="*/ 168003 w 3779999"/>
              <a:gd name="connsiteY7" fmla="*/ 1017950 h 1017950"/>
              <a:gd name="connsiteX8" fmla="*/ 0 w 3779999"/>
              <a:gd name="connsiteY8" fmla="*/ 849947 h 1017950"/>
              <a:gd name="connsiteX9" fmla="*/ 0 w 3779999"/>
              <a:gd name="connsiteY9" fmla="*/ 177953 h 1017950"/>
              <a:gd name="connsiteX0" fmla="*/ 0 w 3779999"/>
              <a:gd name="connsiteY0" fmla="*/ 172823 h 1012820"/>
              <a:gd name="connsiteX1" fmla="*/ 168003 w 3779999"/>
              <a:gd name="connsiteY1" fmla="*/ 4820 h 1012820"/>
              <a:gd name="connsiteX2" fmla="*/ 3049090 w 3779999"/>
              <a:gd name="connsiteY2" fmla="*/ 0 h 1012820"/>
              <a:gd name="connsiteX3" fmla="*/ 3611996 w 3779999"/>
              <a:gd name="connsiteY3" fmla="*/ 4820 h 1012820"/>
              <a:gd name="connsiteX4" fmla="*/ 3779999 w 3779999"/>
              <a:gd name="connsiteY4" fmla="*/ 172823 h 1012820"/>
              <a:gd name="connsiteX5" fmla="*/ 3779999 w 3779999"/>
              <a:gd name="connsiteY5" fmla="*/ 844817 h 1012820"/>
              <a:gd name="connsiteX6" fmla="*/ 3611996 w 3779999"/>
              <a:gd name="connsiteY6" fmla="*/ 1012820 h 1012820"/>
              <a:gd name="connsiteX7" fmla="*/ 168003 w 3779999"/>
              <a:gd name="connsiteY7" fmla="*/ 1012820 h 1012820"/>
              <a:gd name="connsiteX8" fmla="*/ 0 w 3779999"/>
              <a:gd name="connsiteY8" fmla="*/ 844817 h 1012820"/>
              <a:gd name="connsiteX9" fmla="*/ 0 w 3779999"/>
              <a:gd name="connsiteY9" fmla="*/ 172823 h 101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79999" h="1012820">
                <a:moveTo>
                  <a:pt x="0" y="172823"/>
                </a:moveTo>
                <a:cubicBezTo>
                  <a:pt x="0" y="80038"/>
                  <a:pt x="75218" y="4820"/>
                  <a:pt x="168003" y="4820"/>
                </a:cubicBezTo>
                <a:lnTo>
                  <a:pt x="3049090" y="0"/>
                </a:lnTo>
                <a:lnTo>
                  <a:pt x="3611996" y="4820"/>
                </a:lnTo>
                <a:cubicBezTo>
                  <a:pt x="3704781" y="4820"/>
                  <a:pt x="3779999" y="80038"/>
                  <a:pt x="3779999" y="172823"/>
                </a:cubicBezTo>
                <a:lnTo>
                  <a:pt x="3779999" y="844817"/>
                </a:lnTo>
                <a:cubicBezTo>
                  <a:pt x="3779999" y="937602"/>
                  <a:pt x="3704781" y="1012820"/>
                  <a:pt x="3611996" y="1012820"/>
                </a:cubicBezTo>
                <a:lnTo>
                  <a:pt x="168003" y="1012820"/>
                </a:lnTo>
                <a:cubicBezTo>
                  <a:pt x="75218" y="1012820"/>
                  <a:pt x="0" y="937602"/>
                  <a:pt x="0" y="844817"/>
                </a:cubicBezTo>
                <a:lnTo>
                  <a:pt x="0" y="172823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Create executable file</a:t>
            </a:r>
          </a:p>
        </p:txBody>
      </p:sp>
      <p:cxnSp>
        <p:nvCxnSpPr>
          <p:cNvPr id="7" name="Straight Arrow Connector 6"/>
          <p:cNvCxnSpPr>
            <a:cxnSpLocks/>
            <a:stCxn id="3" idx="2"/>
            <a:endCxn id="4" idx="2"/>
          </p:cNvCxnSpPr>
          <p:nvPr/>
        </p:nvCxnSpPr>
        <p:spPr>
          <a:xfrm flipH="1">
            <a:off x="7135655" y="2001166"/>
            <a:ext cx="13778" cy="69336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/>
            <a:stCxn id="4" idx="7"/>
            <a:endCxn id="5" idx="2"/>
          </p:cNvCxnSpPr>
          <p:nvPr/>
        </p:nvCxnSpPr>
        <p:spPr>
          <a:xfrm flipH="1">
            <a:off x="5968842" y="3954204"/>
            <a:ext cx="1168211" cy="131284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  <a:stCxn id="4" idx="7"/>
            <a:endCxn id="74" idx="2"/>
          </p:cNvCxnSpPr>
          <p:nvPr/>
        </p:nvCxnSpPr>
        <p:spPr>
          <a:xfrm>
            <a:off x="7137053" y="3954204"/>
            <a:ext cx="1085214" cy="130649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Hexagon 73">
            <a:extLst>
              <a:ext uri="{FF2B5EF4-FFF2-40B4-BE49-F238E27FC236}">
                <a16:creationId xmlns:a16="http://schemas.microsoft.com/office/drawing/2014/main" id="{B2480A15-E356-4EBF-9C2F-F8B183E37F54}"/>
              </a:ext>
            </a:extLst>
          </p:cNvPr>
          <p:cNvSpPr/>
          <p:nvPr/>
        </p:nvSpPr>
        <p:spPr>
          <a:xfrm>
            <a:off x="7523414" y="5260703"/>
            <a:ext cx="2520000" cy="1264207"/>
          </a:xfrm>
          <a:custGeom>
            <a:avLst/>
            <a:gdLst>
              <a:gd name="connsiteX0" fmla="*/ 0 w 2520000"/>
              <a:gd name="connsiteY0" fmla="*/ 630000 h 1260000"/>
              <a:gd name="connsiteX1" fmla="*/ 315000 w 2520000"/>
              <a:gd name="connsiteY1" fmla="*/ 0 h 1260000"/>
              <a:gd name="connsiteX2" fmla="*/ 2205000 w 2520000"/>
              <a:gd name="connsiteY2" fmla="*/ 0 h 1260000"/>
              <a:gd name="connsiteX3" fmla="*/ 2520000 w 2520000"/>
              <a:gd name="connsiteY3" fmla="*/ 630000 h 1260000"/>
              <a:gd name="connsiteX4" fmla="*/ 2205000 w 2520000"/>
              <a:gd name="connsiteY4" fmla="*/ 1260000 h 1260000"/>
              <a:gd name="connsiteX5" fmla="*/ 315000 w 2520000"/>
              <a:gd name="connsiteY5" fmla="*/ 1260000 h 1260000"/>
              <a:gd name="connsiteX6" fmla="*/ 0 w 2520000"/>
              <a:gd name="connsiteY6" fmla="*/ 630000 h 1260000"/>
              <a:gd name="connsiteX0" fmla="*/ 0 w 2520000"/>
              <a:gd name="connsiteY0" fmla="*/ 646017 h 1276017"/>
              <a:gd name="connsiteX1" fmla="*/ 315000 w 2520000"/>
              <a:gd name="connsiteY1" fmla="*/ 16017 h 1276017"/>
              <a:gd name="connsiteX2" fmla="*/ 931280 w 2520000"/>
              <a:gd name="connsiteY2" fmla="*/ 0 h 1276017"/>
              <a:gd name="connsiteX3" fmla="*/ 2205000 w 2520000"/>
              <a:gd name="connsiteY3" fmla="*/ 16017 h 1276017"/>
              <a:gd name="connsiteX4" fmla="*/ 2520000 w 2520000"/>
              <a:gd name="connsiteY4" fmla="*/ 646017 h 1276017"/>
              <a:gd name="connsiteX5" fmla="*/ 2205000 w 2520000"/>
              <a:gd name="connsiteY5" fmla="*/ 1276017 h 1276017"/>
              <a:gd name="connsiteX6" fmla="*/ 315000 w 2520000"/>
              <a:gd name="connsiteY6" fmla="*/ 1276017 h 1276017"/>
              <a:gd name="connsiteX7" fmla="*/ 0 w 2520000"/>
              <a:gd name="connsiteY7" fmla="*/ 646017 h 1276017"/>
              <a:gd name="connsiteX0" fmla="*/ 0 w 2520000"/>
              <a:gd name="connsiteY0" fmla="*/ 669767 h 1299767"/>
              <a:gd name="connsiteX1" fmla="*/ 315000 w 2520000"/>
              <a:gd name="connsiteY1" fmla="*/ 39767 h 1299767"/>
              <a:gd name="connsiteX2" fmla="*/ 693773 w 2520000"/>
              <a:gd name="connsiteY2" fmla="*/ 0 h 1299767"/>
              <a:gd name="connsiteX3" fmla="*/ 2205000 w 2520000"/>
              <a:gd name="connsiteY3" fmla="*/ 39767 h 1299767"/>
              <a:gd name="connsiteX4" fmla="*/ 2520000 w 2520000"/>
              <a:gd name="connsiteY4" fmla="*/ 669767 h 1299767"/>
              <a:gd name="connsiteX5" fmla="*/ 2205000 w 2520000"/>
              <a:gd name="connsiteY5" fmla="*/ 1299767 h 1299767"/>
              <a:gd name="connsiteX6" fmla="*/ 315000 w 2520000"/>
              <a:gd name="connsiteY6" fmla="*/ 1299767 h 1299767"/>
              <a:gd name="connsiteX7" fmla="*/ 0 w 2520000"/>
              <a:gd name="connsiteY7" fmla="*/ 669767 h 1299767"/>
              <a:gd name="connsiteX0" fmla="*/ 0 w 2520000"/>
              <a:gd name="connsiteY0" fmla="*/ 634207 h 1264207"/>
              <a:gd name="connsiteX1" fmla="*/ 315000 w 2520000"/>
              <a:gd name="connsiteY1" fmla="*/ 4207 h 1264207"/>
              <a:gd name="connsiteX2" fmla="*/ 698853 w 2520000"/>
              <a:gd name="connsiteY2" fmla="*/ 0 h 1264207"/>
              <a:gd name="connsiteX3" fmla="*/ 2205000 w 2520000"/>
              <a:gd name="connsiteY3" fmla="*/ 4207 h 1264207"/>
              <a:gd name="connsiteX4" fmla="*/ 2520000 w 2520000"/>
              <a:gd name="connsiteY4" fmla="*/ 634207 h 1264207"/>
              <a:gd name="connsiteX5" fmla="*/ 2205000 w 2520000"/>
              <a:gd name="connsiteY5" fmla="*/ 1264207 h 1264207"/>
              <a:gd name="connsiteX6" fmla="*/ 315000 w 2520000"/>
              <a:gd name="connsiteY6" fmla="*/ 1264207 h 1264207"/>
              <a:gd name="connsiteX7" fmla="*/ 0 w 2520000"/>
              <a:gd name="connsiteY7" fmla="*/ 634207 h 1264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1264207">
                <a:moveTo>
                  <a:pt x="0" y="634207"/>
                </a:moveTo>
                <a:lnTo>
                  <a:pt x="315000" y="4207"/>
                </a:lnTo>
                <a:lnTo>
                  <a:pt x="698853" y="0"/>
                </a:lnTo>
                <a:lnTo>
                  <a:pt x="2205000" y="4207"/>
                </a:lnTo>
                <a:lnTo>
                  <a:pt x="2520000" y="634207"/>
                </a:lnTo>
                <a:lnTo>
                  <a:pt x="2205000" y="1264207"/>
                </a:lnTo>
                <a:lnTo>
                  <a:pt x="315000" y="1264207"/>
                </a:lnTo>
                <a:lnTo>
                  <a:pt x="0" y="634207"/>
                </a:lnTo>
                <a:close/>
              </a:path>
            </a:pathLst>
          </a:cu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Report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error(s)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912A7DD-A53B-4184-BF55-330A85DB7D09}"/>
              </a:ext>
            </a:extLst>
          </p:cNvPr>
          <p:cNvSpPr/>
          <p:nvPr/>
        </p:nvSpPr>
        <p:spPr>
          <a:xfrm>
            <a:off x="5043687" y="4433355"/>
            <a:ext cx="13147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GB" sz="2800" b="1" dirty="0">
                <a:solidFill>
                  <a:srgbClr val="7030A0"/>
                </a:solidFill>
              </a:rPr>
              <a:t>Success</a:t>
            </a:r>
            <a:endParaRPr lang="en-GB" sz="28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4D434CC-9654-4A69-9BCF-BC257A962C40}"/>
              </a:ext>
            </a:extLst>
          </p:cNvPr>
          <p:cNvSpPr/>
          <p:nvPr/>
        </p:nvSpPr>
        <p:spPr>
          <a:xfrm>
            <a:off x="7940428" y="4433355"/>
            <a:ext cx="11919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rgbClr val="7030A0"/>
                </a:solidFill>
              </a:rPr>
              <a:t>Failure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70189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74" grpId="0" animBg="1"/>
      <p:bldP spid="90" grpId="0"/>
      <p:bldP spid="9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3600</Words>
  <Application>Microsoft Office PowerPoint</Application>
  <PresentationFormat>Widescreen</PresentationFormat>
  <Paragraphs>1003</Paragraphs>
  <Slides>124</Slides>
  <Notes>92</Notes>
  <HiddenSlides>46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124</vt:i4>
      </vt:variant>
    </vt:vector>
  </HeadingPairs>
  <TitlesOfParts>
    <vt:vector size="132" baseType="lpstr">
      <vt:lpstr>Arial</vt:lpstr>
      <vt:lpstr>Calibri</vt:lpstr>
      <vt:lpstr>Calibri Light</vt:lpstr>
      <vt:lpstr>Consolas</vt:lpstr>
      <vt:lpstr>Corbel</vt:lpstr>
      <vt:lpstr>Symbol</vt:lpstr>
      <vt:lpstr>Wingdings</vt:lpstr>
      <vt:lpstr>Office Theme</vt:lpstr>
      <vt:lpstr>N5 Computing Science</vt:lpstr>
      <vt:lpstr>Plan – N5 Year 1</vt:lpstr>
      <vt:lpstr>Plan – N5 Year 2</vt:lpstr>
      <vt:lpstr>N5 Computing Science</vt:lpstr>
      <vt:lpstr>Data Representation</vt:lpstr>
      <vt:lpstr>Binary</vt:lpstr>
      <vt:lpstr>Learning Objectives</vt:lpstr>
      <vt:lpstr>Denary (Base 10)</vt:lpstr>
      <vt:lpstr>Denary (Base 10)</vt:lpstr>
      <vt:lpstr>Why Binary?</vt:lpstr>
      <vt:lpstr>Why Binary?</vt:lpstr>
      <vt:lpstr>Number Systems</vt:lpstr>
      <vt:lpstr>Number Systems</vt:lpstr>
      <vt:lpstr>Binary (Base 2)</vt:lpstr>
      <vt:lpstr>Binary (Base 2)</vt:lpstr>
      <vt:lpstr>Binary Place Values – 8 bits</vt:lpstr>
      <vt:lpstr>Binary Place Values – 8 bits</vt:lpstr>
      <vt:lpstr>Binary to Denary</vt:lpstr>
      <vt:lpstr>Binary to Denary</vt:lpstr>
      <vt:lpstr>Binary to Denary - Practise</vt:lpstr>
      <vt:lpstr>Denary to Binary</vt:lpstr>
      <vt:lpstr>Denary to Binary</vt:lpstr>
      <vt:lpstr>Denary to Binary - Practise</vt:lpstr>
      <vt:lpstr>Floating-Point</vt:lpstr>
      <vt:lpstr>Revision - Binary</vt:lpstr>
      <vt:lpstr>Learning Objectives</vt:lpstr>
      <vt:lpstr>Scientific Notation</vt:lpstr>
      <vt:lpstr>Scientific Notation</vt:lpstr>
      <vt:lpstr>Floating Point</vt:lpstr>
      <vt:lpstr>Floating Point</vt:lpstr>
      <vt:lpstr>Terminology</vt:lpstr>
      <vt:lpstr>Terminology</vt:lpstr>
      <vt:lpstr>Binary</vt:lpstr>
      <vt:lpstr>Binary</vt:lpstr>
      <vt:lpstr>Floating Point - Practise</vt:lpstr>
      <vt:lpstr>Floating Point - Practise</vt:lpstr>
      <vt:lpstr>ASCII</vt:lpstr>
      <vt:lpstr>Learning Objectives</vt:lpstr>
      <vt:lpstr>Encoding</vt:lpstr>
      <vt:lpstr>Encoding</vt:lpstr>
      <vt:lpstr>Encoding</vt:lpstr>
      <vt:lpstr>ASCII</vt:lpstr>
      <vt:lpstr>ASCII</vt:lpstr>
      <vt:lpstr>Extended ASCII</vt:lpstr>
      <vt:lpstr>Extended ASCII</vt:lpstr>
      <vt:lpstr>Characters</vt:lpstr>
      <vt:lpstr>Characters</vt:lpstr>
      <vt:lpstr>ASCII - Practise</vt:lpstr>
      <vt:lpstr>Vector Graphics</vt:lpstr>
      <vt:lpstr>Learning Objectives</vt:lpstr>
      <vt:lpstr>Vector Graphics</vt:lpstr>
      <vt:lpstr>Vector Graphics</vt:lpstr>
      <vt:lpstr>Line</vt:lpstr>
      <vt:lpstr>Line</vt:lpstr>
      <vt:lpstr>Rectangle</vt:lpstr>
      <vt:lpstr>Rectangle</vt:lpstr>
      <vt:lpstr>Ellipse</vt:lpstr>
      <vt:lpstr>Ellipse</vt:lpstr>
      <vt:lpstr>Polygon</vt:lpstr>
      <vt:lpstr>Polygon</vt:lpstr>
      <vt:lpstr>Vector Graphics - Practise</vt:lpstr>
      <vt:lpstr>Bit-mapped Graphics</vt:lpstr>
      <vt:lpstr>Learning Objectives</vt:lpstr>
      <vt:lpstr>Bit-mapped Image</vt:lpstr>
      <vt:lpstr>Bit-mapped Image</vt:lpstr>
      <vt:lpstr>Bit Mapped Images</vt:lpstr>
      <vt:lpstr>Image Formats</vt:lpstr>
      <vt:lpstr>Image Formats</vt:lpstr>
      <vt:lpstr>Common Image Formats</vt:lpstr>
      <vt:lpstr>Common Image Formats</vt:lpstr>
      <vt:lpstr>TBC - Vector Vs Bit-Mapped</vt:lpstr>
      <vt:lpstr>TBC - Images</vt:lpstr>
      <vt:lpstr>Computer Structure</vt:lpstr>
      <vt:lpstr>Learning Objectives</vt:lpstr>
      <vt:lpstr>Computer Architecture</vt:lpstr>
      <vt:lpstr>Learning Objectives</vt:lpstr>
      <vt:lpstr>Revision: 5-Block Model</vt:lpstr>
      <vt:lpstr>Revision: 5-Block Model</vt:lpstr>
      <vt:lpstr>Processor</vt:lpstr>
      <vt:lpstr>Processor</vt:lpstr>
      <vt:lpstr>Processor - ALU</vt:lpstr>
      <vt:lpstr>Processor - ALU</vt:lpstr>
      <vt:lpstr>Processor - CU</vt:lpstr>
      <vt:lpstr>Processor - CU</vt:lpstr>
      <vt:lpstr>Processor - Registers</vt:lpstr>
      <vt:lpstr>Processor - Registers</vt:lpstr>
      <vt:lpstr>Processor and Memory</vt:lpstr>
      <vt:lpstr>Width of Data Bus</vt:lpstr>
      <vt:lpstr>Width of Data Bus</vt:lpstr>
      <vt:lpstr>Memory &amp; Buses</vt:lpstr>
      <vt:lpstr>Memory &amp; Buses</vt:lpstr>
      <vt:lpstr>Hierarchy of storage - TBC / redrawn</vt:lpstr>
      <vt:lpstr>Interpreters and Compilers</vt:lpstr>
      <vt:lpstr>Learning Objectives</vt:lpstr>
      <vt:lpstr>What is Understood?</vt:lpstr>
      <vt:lpstr>What is Understood?</vt:lpstr>
      <vt:lpstr>Interpreter</vt:lpstr>
      <vt:lpstr>Interpreter</vt:lpstr>
      <vt:lpstr>Compiler</vt:lpstr>
      <vt:lpstr>Compiler</vt:lpstr>
      <vt:lpstr>Comparison of Translators</vt:lpstr>
      <vt:lpstr>Environmental Impact</vt:lpstr>
      <vt:lpstr>Learning Objectives</vt:lpstr>
      <vt:lpstr>Energy</vt:lpstr>
      <vt:lpstr>Monitors</vt:lpstr>
      <vt:lpstr>Monitors</vt:lpstr>
      <vt:lpstr>Computers</vt:lpstr>
      <vt:lpstr>Computers</vt:lpstr>
      <vt:lpstr>Security Precautions</vt:lpstr>
      <vt:lpstr>Firewalls</vt:lpstr>
      <vt:lpstr>Learning Objectives</vt:lpstr>
      <vt:lpstr>Firewall</vt:lpstr>
      <vt:lpstr>Firewall</vt:lpstr>
      <vt:lpstr>Firewall</vt:lpstr>
      <vt:lpstr>Encryption</vt:lpstr>
      <vt:lpstr>Learning Objectives</vt:lpstr>
      <vt:lpstr>Encode / Encrypt</vt:lpstr>
      <vt:lpstr>Encode / Encrypt</vt:lpstr>
      <vt:lpstr>Unencrypted data</vt:lpstr>
      <vt:lpstr>Encryption </vt:lpstr>
      <vt:lpstr>Encrypted data</vt:lpstr>
      <vt:lpstr>Decryption</vt:lpstr>
      <vt:lpstr>Encryption</vt:lpstr>
      <vt:lpstr>Encryption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2024-03-13T10:23:50Z</dcterms:created>
  <dcterms:modified xsi:type="dcterms:W3CDTF">2025-05-19T12:19:16Z</dcterms:modified>
</cp:coreProperties>
</file>

<file path=docProps/thumbnail.jpeg>
</file>